
<file path=[Content_Types].xml><?xml version="1.0" encoding="utf-8"?>
<Types xmlns="http://schemas.openxmlformats.org/package/2006/content-types">
  <Default Extension="png" ContentType="image/png"/>
  <Default Extension="tmp"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handoutMasterIdLst>
    <p:handoutMasterId r:id="rId30"/>
  </p:handoutMasterIdLst>
  <p:sldIdLst>
    <p:sldId id="256" r:id="rId2"/>
    <p:sldId id="345" r:id="rId3"/>
    <p:sldId id="410" r:id="rId4"/>
    <p:sldId id="389" r:id="rId5"/>
    <p:sldId id="364" r:id="rId6"/>
    <p:sldId id="398" r:id="rId7"/>
    <p:sldId id="399" r:id="rId8"/>
    <p:sldId id="400" r:id="rId9"/>
    <p:sldId id="401" r:id="rId10"/>
    <p:sldId id="402" r:id="rId11"/>
    <p:sldId id="392" r:id="rId12"/>
    <p:sldId id="406" r:id="rId13"/>
    <p:sldId id="407" r:id="rId14"/>
    <p:sldId id="409" r:id="rId15"/>
    <p:sldId id="366" r:id="rId16"/>
    <p:sldId id="365" r:id="rId17"/>
    <p:sldId id="408" r:id="rId18"/>
    <p:sldId id="308" r:id="rId19"/>
    <p:sldId id="342" r:id="rId20"/>
    <p:sldId id="404" r:id="rId21"/>
    <p:sldId id="403" r:id="rId22"/>
    <p:sldId id="391" r:id="rId23"/>
    <p:sldId id="388" r:id="rId24"/>
    <p:sldId id="360" r:id="rId25"/>
    <p:sldId id="362" r:id="rId26"/>
    <p:sldId id="356" r:id="rId27"/>
    <p:sldId id="405" r:id="rId28"/>
  </p:sldIdLst>
  <p:sldSz cx="9144000" cy="6858000" type="screen4x3"/>
  <p:notesSz cx="9388475" cy="7102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7" autoAdjust="0"/>
    <p:restoredTop sz="91984" autoAdjust="0"/>
  </p:normalViewPr>
  <p:slideViewPr>
    <p:cSldViewPr>
      <p:cViewPr varScale="1">
        <p:scale>
          <a:sx n="90" d="100"/>
          <a:sy n="90" d="100"/>
        </p:scale>
        <p:origin x="-1326" y="-96"/>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68339" cy="355124"/>
          </a:xfrm>
          <a:prstGeom prst="rect">
            <a:avLst/>
          </a:prstGeom>
        </p:spPr>
        <p:txBody>
          <a:bodyPr vert="horz" lIns="94218" tIns="47108" rIns="94218" bIns="47108" rtlCol="0"/>
          <a:lstStyle>
            <a:lvl1pPr algn="l">
              <a:defRPr sz="1200"/>
            </a:lvl1pPr>
          </a:lstStyle>
          <a:p>
            <a:r>
              <a:rPr lang="en-US" smtClean="0"/>
              <a:t>FPGA Tour</a:t>
            </a:r>
            <a:endParaRPr lang="en-US"/>
          </a:p>
        </p:txBody>
      </p:sp>
      <p:sp>
        <p:nvSpPr>
          <p:cNvPr id="3" name="Date Placeholder 2"/>
          <p:cNvSpPr>
            <a:spLocks noGrp="1"/>
          </p:cNvSpPr>
          <p:nvPr>
            <p:ph type="dt" sz="quarter" idx="1"/>
          </p:nvPr>
        </p:nvSpPr>
        <p:spPr>
          <a:xfrm>
            <a:off x="5317964" y="0"/>
            <a:ext cx="4068339" cy="355124"/>
          </a:xfrm>
          <a:prstGeom prst="rect">
            <a:avLst/>
          </a:prstGeom>
        </p:spPr>
        <p:txBody>
          <a:bodyPr vert="horz" lIns="94218" tIns="47108" rIns="94218" bIns="47108" rtlCol="0"/>
          <a:lstStyle>
            <a:lvl1pPr algn="r">
              <a:defRPr sz="1200"/>
            </a:lvl1pPr>
          </a:lstStyle>
          <a:p>
            <a:fld id="{61195138-101D-4257-A725-21A6A328D09A}" type="datetime1">
              <a:rPr lang="en-US" smtClean="0"/>
              <a:t>1/15/2023</a:t>
            </a:fld>
            <a:endParaRPr lang="en-US"/>
          </a:p>
        </p:txBody>
      </p:sp>
      <p:sp>
        <p:nvSpPr>
          <p:cNvPr id="4" name="Footer Placeholder 3"/>
          <p:cNvSpPr>
            <a:spLocks noGrp="1"/>
          </p:cNvSpPr>
          <p:nvPr>
            <p:ph type="ftr" sz="quarter" idx="2"/>
          </p:nvPr>
        </p:nvSpPr>
        <p:spPr>
          <a:xfrm>
            <a:off x="1" y="6746120"/>
            <a:ext cx="4068339" cy="355124"/>
          </a:xfrm>
          <a:prstGeom prst="rect">
            <a:avLst/>
          </a:prstGeom>
        </p:spPr>
        <p:txBody>
          <a:bodyPr vert="horz" lIns="94218" tIns="47108" rIns="94218" bIns="47108" rtlCol="0" anchor="b"/>
          <a:lstStyle>
            <a:lvl1pPr algn="l">
              <a:defRPr sz="1200"/>
            </a:lvl1pPr>
          </a:lstStyle>
          <a:p>
            <a:r>
              <a:rPr lang="en-US" smtClean="0"/>
              <a:t>Jim Brakefield 2022</a:t>
            </a:r>
            <a:endParaRPr lang="en-US"/>
          </a:p>
        </p:txBody>
      </p:sp>
      <p:sp>
        <p:nvSpPr>
          <p:cNvPr id="5" name="Slide Number Placeholder 4"/>
          <p:cNvSpPr>
            <a:spLocks noGrp="1"/>
          </p:cNvSpPr>
          <p:nvPr>
            <p:ph type="sldNum" sz="quarter" idx="3"/>
          </p:nvPr>
        </p:nvSpPr>
        <p:spPr>
          <a:xfrm>
            <a:off x="5317964" y="6746120"/>
            <a:ext cx="4068339" cy="355124"/>
          </a:xfrm>
          <a:prstGeom prst="rect">
            <a:avLst/>
          </a:prstGeom>
        </p:spPr>
        <p:txBody>
          <a:bodyPr vert="horz" lIns="94218" tIns="47108" rIns="94218" bIns="47108" rtlCol="0" anchor="b"/>
          <a:lstStyle>
            <a:lvl1pPr algn="r">
              <a:defRPr sz="1200"/>
            </a:lvl1pPr>
          </a:lstStyle>
          <a:p>
            <a:fld id="{D815F126-D0BB-4ABD-8E98-C894FC6133E8}" type="slidenum">
              <a:rPr lang="en-US" smtClean="0"/>
              <a:t>‹#›</a:t>
            </a:fld>
            <a:endParaRPr lang="en-US"/>
          </a:p>
        </p:txBody>
      </p:sp>
    </p:spTree>
    <p:extLst>
      <p:ext uri="{BB962C8B-B14F-4D97-AF65-F5344CB8AC3E}">
        <p14:creationId xmlns:p14="http://schemas.microsoft.com/office/powerpoint/2010/main" val="234698228"/>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2.tmp>
</file>

<file path=ppt/media/image3.tmp>
</file>

<file path=ppt/media/image4.tmp>
</file>

<file path=ppt/media/image5.png>
</file>

<file path=ppt/media/image6.png>
</file>

<file path=ppt/media/image7.tm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68339" cy="355124"/>
          </a:xfrm>
          <a:prstGeom prst="rect">
            <a:avLst/>
          </a:prstGeom>
        </p:spPr>
        <p:txBody>
          <a:bodyPr vert="horz" lIns="94218" tIns="47108" rIns="94218" bIns="47108" rtlCol="0"/>
          <a:lstStyle>
            <a:lvl1pPr algn="l">
              <a:defRPr sz="1200"/>
            </a:lvl1pPr>
          </a:lstStyle>
          <a:p>
            <a:r>
              <a:rPr lang="en-US" smtClean="0"/>
              <a:t>FPGA Tour</a:t>
            </a:r>
            <a:endParaRPr lang="en-US"/>
          </a:p>
        </p:txBody>
      </p:sp>
      <p:sp>
        <p:nvSpPr>
          <p:cNvPr id="3" name="Date Placeholder 2"/>
          <p:cNvSpPr>
            <a:spLocks noGrp="1"/>
          </p:cNvSpPr>
          <p:nvPr>
            <p:ph type="dt" idx="1"/>
          </p:nvPr>
        </p:nvSpPr>
        <p:spPr>
          <a:xfrm>
            <a:off x="5317964" y="0"/>
            <a:ext cx="4068339" cy="355124"/>
          </a:xfrm>
          <a:prstGeom prst="rect">
            <a:avLst/>
          </a:prstGeom>
        </p:spPr>
        <p:txBody>
          <a:bodyPr vert="horz" lIns="94218" tIns="47108" rIns="94218" bIns="47108" rtlCol="0"/>
          <a:lstStyle>
            <a:lvl1pPr algn="r">
              <a:defRPr sz="1200"/>
            </a:lvl1pPr>
          </a:lstStyle>
          <a:p>
            <a:fld id="{8DB7B33B-4BFA-4CF8-9835-62EB9C354658}" type="datetime1">
              <a:rPr lang="en-US" smtClean="0"/>
              <a:t>1/15/2023</a:t>
            </a:fld>
            <a:endParaRPr lang="en-US"/>
          </a:p>
        </p:txBody>
      </p:sp>
      <p:sp>
        <p:nvSpPr>
          <p:cNvPr id="4" name="Slide Image Placeholder 3"/>
          <p:cNvSpPr>
            <a:spLocks noGrp="1" noRot="1" noChangeAspect="1"/>
          </p:cNvSpPr>
          <p:nvPr>
            <p:ph type="sldImg" idx="2"/>
          </p:nvPr>
        </p:nvSpPr>
        <p:spPr>
          <a:xfrm>
            <a:off x="2919413" y="533400"/>
            <a:ext cx="3549650" cy="2662238"/>
          </a:xfrm>
          <a:prstGeom prst="rect">
            <a:avLst/>
          </a:prstGeom>
          <a:noFill/>
          <a:ln w="12700">
            <a:solidFill>
              <a:prstClr val="black"/>
            </a:solidFill>
          </a:ln>
        </p:spPr>
        <p:txBody>
          <a:bodyPr vert="horz" lIns="94218" tIns="47108" rIns="94218" bIns="47108" rtlCol="0" anchor="ctr"/>
          <a:lstStyle/>
          <a:p>
            <a:endParaRPr lang="en-US"/>
          </a:p>
        </p:txBody>
      </p:sp>
      <p:sp>
        <p:nvSpPr>
          <p:cNvPr id="5" name="Notes Placeholder 4"/>
          <p:cNvSpPr>
            <a:spLocks noGrp="1"/>
          </p:cNvSpPr>
          <p:nvPr>
            <p:ph type="body" sz="quarter" idx="3"/>
          </p:nvPr>
        </p:nvSpPr>
        <p:spPr>
          <a:xfrm>
            <a:off x="938848" y="3373676"/>
            <a:ext cx="7510780" cy="3196114"/>
          </a:xfrm>
          <a:prstGeom prst="rect">
            <a:avLst/>
          </a:prstGeom>
        </p:spPr>
        <p:txBody>
          <a:bodyPr vert="horz" lIns="94218" tIns="47108" rIns="94218" bIns="47108"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1" y="6746120"/>
            <a:ext cx="4068339" cy="355124"/>
          </a:xfrm>
          <a:prstGeom prst="rect">
            <a:avLst/>
          </a:prstGeom>
        </p:spPr>
        <p:txBody>
          <a:bodyPr vert="horz" lIns="94218" tIns="47108" rIns="94218" bIns="47108" rtlCol="0" anchor="b"/>
          <a:lstStyle>
            <a:lvl1pPr algn="l">
              <a:defRPr sz="1200"/>
            </a:lvl1pPr>
          </a:lstStyle>
          <a:p>
            <a:r>
              <a:rPr lang="en-US" smtClean="0"/>
              <a:t>Jim Brakefield 2022</a:t>
            </a:r>
            <a:endParaRPr lang="en-US"/>
          </a:p>
        </p:txBody>
      </p:sp>
      <p:sp>
        <p:nvSpPr>
          <p:cNvPr id="7" name="Slide Number Placeholder 6"/>
          <p:cNvSpPr>
            <a:spLocks noGrp="1"/>
          </p:cNvSpPr>
          <p:nvPr>
            <p:ph type="sldNum" sz="quarter" idx="5"/>
          </p:nvPr>
        </p:nvSpPr>
        <p:spPr>
          <a:xfrm>
            <a:off x="5317964" y="6746120"/>
            <a:ext cx="4068339" cy="355124"/>
          </a:xfrm>
          <a:prstGeom prst="rect">
            <a:avLst/>
          </a:prstGeom>
        </p:spPr>
        <p:txBody>
          <a:bodyPr vert="horz" lIns="94218" tIns="47108" rIns="94218" bIns="47108" rtlCol="0" anchor="b"/>
          <a:lstStyle>
            <a:lvl1pPr algn="r">
              <a:defRPr sz="1200"/>
            </a:lvl1pPr>
          </a:lstStyle>
          <a:p>
            <a:fld id="{0E080357-2401-457E-B2E8-CE0541A88319}" type="slidenum">
              <a:rPr lang="en-US" smtClean="0"/>
              <a:t>‹#›</a:t>
            </a:fld>
            <a:endParaRPr lang="en-US"/>
          </a:p>
        </p:txBody>
      </p:sp>
    </p:spTree>
    <p:extLst>
      <p:ext uri="{BB962C8B-B14F-4D97-AF65-F5344CB8AC3E}">
        <p14:creationId xmlns:p14="http://schemas.microsoft.com/office/powerpoint/2010/main" val="2427805816"/>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ww.reddit.com/r/beneater/comments/w447u3/created_a_random_maze_program_for_my_putey1_ttl/"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hneemann/Digital/"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Tinker</a:t>
            </a:r>
            <a:r>
              <a:rPr lang="en-US" baseline="0" dirty="0" smtClean="0"/>
              <a:t> toy (or LEGO block) construction embodies the generation/design of abstract objects from simple uniform components</a:t>
            </a:r>
            <a:endParaRPr lang="en-US" dirty="0"/>
          </a:p>
        </p:txBody>
      </p:sp>
      <p:sp>
        <p:nvSpPr>
          <p:cNvPr id="4" name="Slide Number Placeholder 3"/>
          <p:cNvSpPr>
            <a:spLocks noGrp="1"/>
          </p:cNvSpPr>
          <p:nvPr>
            <p:ph type="sldNum" sz="quarter" idx="10"/>
          </p:nvPr>
        </p:nvSpPr>
        <p:spPr/>
        <p:txBody>
          <a:bodyPr/>
          <a:lstStyle/>
          <a:p>
            <a:fld id="{0E080357-2401-457E-B2E8-CE0541A88319}" type="slidenum">
              <a:rPr lang="en-US" smtClean="0"/>
              <a:t>1</a:t>
            </a:fld>
            <a:endParaRPr lang="en-US"/>
          </a:p>
        </p:txBody>
      </p:sp>
      <p:sp>
        <p:nvSpPr>
          <p:cNvPr id="5" name="Date Placeholder 4"/>
          <p:cNvSpPr>
            <a:spLocks noGrp="1"/>
          </p:cNvSpPr>
          <p:nvPr>
            <p:ph type="dt" idx="11"/>
          </p:nvPr>
        </p:nvSpPr>
        <p:spPr/>
        <p:txBody>
          <a:bodyPr/>
          <a:lstStyle/>
          <a:p>
            <a:fld id="{BBD7A887-0F23-4F6C-AD13-2DB238BEB562}" type="datetime1">
              <a:rPr lang="en-US" smtClean="0"/>
              <a:t>1/15/2023</a:t>
            </a:fld>
            <a:endParaRPr lang="en-US"/>
          </a:p>
        </p:txBody>
      </p:sp>
    </p:spTree>
    <p:extLst>
      <p:ext uri="{BB962C8B-B14F-4D97-AF65-F5344CB8AC3E}">
        <p14:creationId xmlns:p14="http://schemas.microsoft.com/office/powerpoint/2010/main" val="36366431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Uses </a:t>
            </a:r>
            <a:r>
              <a:rPr lang="en-US" dirty="0" err="1" smtClean="0"/>
              <a:t>Gowin</a:t>
            </a:r>
            <a:r>
              <a:rPr lang="en-US" dirty="0" smtClean="0"/>
              <a:t> </a:t>
            </a:r>
            <a:r>
              <a:rPr lang="en-US" sz="1200" b="0" i="0" kern="1200" dirty="0" smtClean="0">
                <a:solidFill>
                  <a:schemeClr val="tx1"/>
                </a:solidFill>
                <a:effectLst/>
                <a:latin typeface="+mn-lt"/>
                <a:ea typeface="+mn-ea"/>
                <a:cs typeface="+mn-cs"/>
              </a:rPr>
              <a:t>GW1NR-9 FPGA</a:t>
            </a:r>
            <a:r>
              <a:rPr lang="en-US" sz="1200" b="0" i="0" kern="1200" baseline="0" dirty="0" smtClean="0">
                <a:solidFill>
                  <a:schemeClr val="tx1"/>
                </a:solidFill>
                <a:effectLst/>
                <a:latin typeface="+mn-lt"/>
                <a:ea typeface="+mn-ea"/>
                <a:cs typeface="+mn-cs"/>
              </a:rPr>
              <a:t>: </a:t>
            </a:r>
            <a:r>
              <a:rPr lang="en-US" dirty="0" smtClean="0"/>
              <a:t>8,640 LUTs, 2</a:t>
            </a:r>
            <a:r>
              <a:rPr lang="en-US" baseline="0" dirty="0" smtClean="0"/>
              <a:t> push buttons</a:t>
            </a:r>
            <a:r>
              <a:rPr lang="en-US" dirty="0" smtClean="0"/>
              <a:t>, 6 LEDs, HDMI connector, SD slot, DRAM, Two LCD connectors.</a:t>
            </a:r>
          </a:p>
          <a:p>
            <a:r>
              <a:rPr lang="en-US" dirty="0" smtClean="0"/>
              <a:t>Usually has unsoldered pins.  User to solder the</a:t>
            </a:r>
            <a:r>
              <a:rPr lang="en-US" baseline="0" dirty="0" smtClean="0"/>
              <a:t> pins needed for breadboard use.  Many other low cost DIP format FPGA boards available, just not as capable for the price.</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11</a:t>
            </a:fld>
            <a:endParaRPr lang="en-US"/>
          </a:p>
        </p:txBody>
      </p:sp>
    </p:spTree>
    <p:extLst>
      <p:ext uri="{BB962C8B-B14F-4D97-AF65-F5344CB8AC3E}">
        <p14:creationId xmlns:p14="http://schemas.microsoft.com/office/powerpoint/2010/main" val="3967283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Spreadsheet has several sources for each of the items: TBD: Use longer breadboard (as shown above).  TBD: Use two five position DIP switches.  Be sure to get jumpers with insulated ends.  Pricing for thirty kits for a classroom about $20 each plus shipping and taxes.</a:t>
            </a:r>
          </a:p>
          <a:p>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12</a:t>
            </a:fld>
            <a:endParaRPr lang="en-US"/>
          </a:p>
        </p:txBody>
      </p:sp>
    </p:spTree>
    <p:extLst>
      <p:ext uri="{BB962C8B-B14F-4D97-AF65-F5344CB8AC3E}">
        <p14:creationId xmlns:p14="http://schemas.microsoft.com/office/powerpoint/2010/main" val="17216585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Both</a:t>
            </a:r>
            <a:r>
              <a:rPr lang="en-US" baseline="0" dirty="0" smtClean="0"/>
              <a:t> flat cable connectors &amp; HDMI connector accessible.  Breadboard scored with knife and split allowing access to more breadboard rows.  Top power buss rotated 180 degrees and shifted to align with DIP switch pins.  Adhesive breadboard backing exposed and mounted on piece of wood.</a:t>
            </a:r>
          </a:p>
          <a:p>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13</a:t>
            </a:fld>
            <a:endParaRPr lang="en-US"/>
          </a:p>
        </p:txBody>
      </p:sp>
    </p:spTree>
    <p:extLst>
      <p:ext uri="{BB962C8B-B14F-4D97-AF65-F5344CB8AC3E}">
        <p14:creationId xmlns:p14="http://schemas.microsoft.com/office/powerpoint/2010/main" val="1721658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preprogramming the board, students can get “instant</a:t>
            </a:r>
            <a:r>
              <a:rPr lang="en-US" baseline="0" dirty="0" smtClean="0"/>
              <a:t> gratification” on using logic gates, buttons and LEDs (will require male-male jumpers).  Using the display board comes later, again for instant gratification preprogram an example operation using the display board.</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14</a:t>
            </a:fld>
            <a:endParaRPr lang="en-US"/>
          </a:p>
        </p:txBody>
      </p:sp>
    </p:spTree>
    <p:extLst>
      <p:ext uri="{BB962C8B-B14F-4D97-AF65-F5344CB8AC3E}">
        <p14:creationId xmlns:p14="http://schemas.microsoft.com/office/powerpoint/2010/main" val="1702610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 main</a:t>
            </a:r>
            <a:r>
              <a:rPr lang="en-US" baseline="0" dirty="0" smtClean="0"/>
              <a:t> user visible components of an FPGA: LUTs, block RAM, D flip-flops and IO pins. </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15</a:t>
            </a:fld>
            <a:endParaRPr lang="en-US"/>
          </a:p>
        </p:txBody>
      </p:sp>
    </p:spTree>
    <p:extLst>
      <p:ext uri="{BB962C8B-B14F-4D97-AF65-F5344CB8AC3E}">
        <p14:creationId xmlns:p14="http://schemas.microsoft.com/office/powerpoint/2010/main" val="889898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 main</a:t>
            </a:r>
            <a:r>
              <a:rPr lang="en-US" baseline="0" dirty="0" smtClean="0"/>
              <a:t> user visible components of an FPGA: LUTs, block RAM, D flip-flops and IO pins.  The others include clock generators and the DSP/multiply/accumulator.</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16</a:t>
            </a:fld>
            <a:endParaRPr lang="en-US"/>
          </a:p>
        </p:txBody>
      </p:sp>
    </p:spTree>
    <p:extLst>
      <p:ext uri="{BB962C8B-B14F-4D97-AF65-F5344CB8AC3E}">
        <p14:creationId xmlns:p14="http://schemas.microsoft.com/office/powerpoint/2010/main" val="1763124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RTL: Register transfer language, usually VHDL or Verilog.  </a:t>
            </a:r>
            <a:r>
              <a:rPr lang="en-US" dirty="0" err="1" smtClean="0"/>
              <a:t>Quartus</a:t>
            </a:r>
            <a:r>
              <a:rPr lang="en-US" dirty="0" smtClean="0"/>
              <a:t> and </a:t>
            </a:r>
            <a:r>
              <a:rPr lang="en-US" dirty="0" err="1" smtClean="0"/>
              <a:t>Vivado</a:t>
            </a:r>
            <a:r>
              <a:rPr lang="en-US" dirty="0" smtClean="0"/>
              <a:t> are mainstream</a:t>
            </a:r>
            <a:r>
              <a:rPr lang="en-US" baseline="0" dirty="0" smtClean="0"/>
              <a:t> tools with free education variants (reduced FPGA family support).  Xilinx ISE not recommended for new users.</a:t>
            </a:r>
            <a:endParaRPr lang="en-US" dirty="0"/>
          </a:p>
        </p:txBody>
      </p:sp>
      <p:sp>
        <p:nvSpPr>
          <p:cNvPr id="5" name="Date Placeholder 4"/>
          <p:cNvSpPr>
            <a:spLocks noGrp="1"/>
          </p:cNvSpPr>
          <p:nvPr>
            <p:ph type="dt" idx="11"/>
          </p:nvPr>
        </p:nvSpPr>
        <p:spPr/>
        <p:txBody>
          <a:bodyPr/>
          <a:lstStyle/>
          <a:p>
            <a:fld id="{5B6323FC-D69E-4C39-A136-2348C91B7069}" type="datetime1">
              <a:rPr lang="en-US" smtClean="0"/>
              <a:t>1/15/2023</a:t>
            </a:fld>
            <a:endParaRPr lang="en-US"/>
          </a:p>
        </p:txBody>
      </p:sp>
      <p:sp>
        <p:nvSpPr>
          <p:cNvPr id="7" name="Slide Number Placeholder 6"/>
          <p:cNvSpPr>
            <a:spLocks noGrp="1"/>
          </p:cNvSpPr>
          <p:nvPr>
            <p:ph type="sldNum" sz="quarter" idx="13"/>
          </p:nvPr>
        </p:nvSpPr>
        <p:spPr/>
        <p:txBody>
          <a:bodyPr/>
          <a:lstStyle/>
          <a:p>
            <a:fld id="{0E080357-2401-457E-B2E8-CE0541A88319}" type="slidenum">
              <a:rPr lang="en-US" smtClean="0"/>
              <a:t>17</a:t>
            </a:fld>
            <a:endParaRPr lang="en-US"/>
          </a:p>
        </p:txBody>
      </p:sp>
    </p:spTree>
    <p:extLst>
      <p:ext uri="{BB962C8B-B14F-4D97-AF65-F5344CB8AC3E}">
        <p14:creationId xmlns:p14="http://schemas.microsoft.com/office/powerpoint/2010/main" val="31549890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http://www.fundinguniverse.com/company-histories</a:t>
            </a:r>
            <a:r>
              <a:rPr lang="en-US" baseline="0" dirty="0" smtClean="0"/>
              <a:t> has histories of Xilinx and many other companies.</a:t>
            </a:r>
            <a:endParaRPr lang="en-US" dirty="0" smtClean="0"/>
          </a:p>
        </p:txBody>
      </p:sp>
      <p:sp>
        <p:nvSpPr>
          <p:cNvPr id="5" name="Date Placeholder 4"/>
          <p:cNvSpPr>
            <a:spLocks noGrp="1"/>
          </p:cNvSpPr>
          <p:nvPr>
            <p:ph type="dt" idx="11"/>
          </p:nvPr>
        </p:nvSpPr>
        <p:spPr/>
        <p:txBody>
          <a:bodyPr/>
          <a:lstStyle/>
          <a:p>
            <a:fld id="{04F93713-037D-4300-A535-D6B659AC7F9A}" type="datetime1">
              <a:rPr lang="en-US" smtClean="0"/>
              <a:t>1/15/2023</a:t>
            </a:fld>
            <a:endParaRPr lang="en-US"/>
          </a:p>
        </p:txBody>
      </p:sp>
      <p:sp>
        <p:nvSpPr>
          <p:cNvPr id="7" name="Slide Number Placeholder 6"/>
          <p:cNvSpPr>
            <a:spLocks noGrp="1"/>
          </p:cNvSpPr>
          <p:nvPr>
            <p:ph type="sldNum" sz="quarter" idx="13"/>
          </p:nvPr>
        </p:nvSpPr>
        <p:spPr/>
        <p:txBody>
          <a:bodyPr/>
          <a:lstStyle/>
          <a:p>
            <a:fld id="{0E080357-2401-457E-B2E8-CE0541A88319}" type="slidenum">
              <a:rPr lang="en-US" smtClean="0"/>
              <a:t>18</a:t>
            </a:fld>
            <a:endParaRPr lang="en-US"/>
          </a:p>
        </p:txBody>
      </p:sp>
    </p:spTree>
    <p:extLst>
      <p:ext uri="{BB962C8B-B14F-4D97-AF65-F5344CB8AC3E}">
        <p14:creationId xmlns:p14="http://schemas.microsoft.com/office/powerpoint/2010/main" val="12318741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Files at https://github.com/jimbrake/FPGA_Boot_Camp have a date code suffix and are updated frequently.  Currently</a:t>
            </a:r>
            <a:r>
              <a:rPr lang="en-US" baseline="0" dirty="0" smtClean="0"/>
              <a:t> s</a:t>
            </a:r>
            <a:r>
              <a:rPr lang="en-US" dirty="0" smtClean="0"/>
              <a:t>everal</a:t>
            </a:r>
            <a:r>
              <a:rPr lang="en-US" baseline="0" dirty="0" smtClean="0"/>
              <a:t> universities issue an FPGA board to each student for a one semester course.  Am targeting middle school students (and the third world) with this kit,</a:t>
            </a:r>
            <a:endParaRPr lang="en-US" dirty="0" smtClean="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19</a:t>
            </a:fld>
            <a:endParaRPr lang="en-US"/>
          </a:p>
        </p:txBody>
      </p:sp>
    </p:spTree>
    <p:extLst>
      <p:ext uri="{BB962C8B-B14F-4D97-AF65-F5344CB8AC3E}">
        <p14:creationId xmlns:p14="http://schemas.microsoft.com/office/powerpoint/2010/main" val="1053663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will probably need</a:t>
            </a:r>
            <a:r>
              <a:rPr lang="en-US" baseline="0" dirty="0" smtClean="0"/>
              <a:t> to manually generate constraint files for Tang 9K Nano or use the </a:t>
            </a:r>
            <a:r>
              <a:rPr lang="en-US" baseline="0" dirty="0" err="1" smtClean="0"/>
              <a:t>Gowin</a:t>
            </a:r>
            <a:r>
              <a:rPr lang="en-US" baseline="0" dirty="0" smtClean="0"/>
              <a:t> constraint editor (recommended).</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20</a:t>
            </a:fld>
            <a:endParaRPr lang="en-US"/>
          </a:p>
        </p:txBody>
      </p:sp>
    </p:spTree>
    <p:extLst>
      <p:ext uri="{BB962C8B-B14F-4D97-AF65-F5344CB8AC3E}">
        <p14:creationId xmlns:p14="http://schemas.microsoft.com/office/powerpoint/2010/main" val="2349302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a:t>
            </a:fld>
            <a:endParaRPr lang="en-US"/>
          </a:p>
        </p:txBody>
      </p:sp>
    </p:spTree>
    <p:extLst>
      <p:ext uri="{BB962C8B-B14F-4D97-AF65-F5344CB8AC3E}">
        <p14:creationId xmlns:p14="http://schemas.microsoft.com/office/powerpoint/2010/main" val="3133357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two main RTLs are </a:t>
            </a:r>
            <a:r>
              <a:rPr lang="en-US" dirty="0" err="1" smtClean="0"/>
              <a:t>verilog</a:t>
            </a:r>
            <a:r>
              <a:rPr lang="en-US" dirty="0" smtClean="0"/>
              <a:t> and VHDL.  The</a:t>
            </a:r>
            <a:r>
              <a:rPr lang="en-US" baseline="0" dirty="0" smtClean="0"/>
              <a:t> m</a:t>
            </a:r>
            <a:r>
              <a:rPr lang="en-US" dirty="0" smtClean="0"/>
              <a:t>ost recent</a:t>
            </a:r>
            <a:r>
              <a:rPr lang="en-US" baseline="0" dirty="0" smtClean="0"/>
              <a:t> </a:t>
            </a:r>
            <a:r>
              <a:rPr lang="en-US" baseline="0" dirty="0" err="1" smtClean="0"/>
              <a:t>verilog</a:t>
            </a:r>
            <a:r>
              <a:rPr lang="en-US" baseline="0" dirty="0" smtClean="0"/>
              <a:t> is called System Verilog.  ASIC people prefer </a:t>
            </a:r>
            <a:r>
              <a:rPr lang="en-US" baseline="0" dirty="0" err="1" smtClean="0"/>
              <a:t>verilog</a:t>
            </a:r>
            <a:r>
              <a:rPr lang="en-US" baseline="0" dirty="0" smtClean="0"/>
              <a:t>.  DOD and Europe like VHDL.  There are </a:t>
            </a:r>
            <a:r>
              <a:rPr lang="en-US" baseline="0" dirty="0" err="1" smtClean="0"/>
              <a:t>linting</a:t>
            </a:r>
            <a:r>
              <a:rPr lang="en-US" baseline="0" dirty="0" smtClean="0"/>
              <a:t> tools that can check your code including adherence to coding standards.</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21</a:t>
            </a:fld>
            <a:endParaRPr lang="en-US"/>
          </a:p>
        </p:txBody>
      </p:sp>
    </p:spTree>
    <p:extLst>
      <p:ext uri="{BB962C8B-B14F-4D97-AF65-F5344CB8AC3E}">
        <p14:creationId xmlns:p14="http://schemas.microsoft.com/office/powerpoint/2010/main" val="14835786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more organized</a:t>
            </a:r>
            <a:r>
              <a:rPr lang="en-US" baseline="0" dirty="0" smtClean="0"/>
              <a:t> and stable proto-board wiring see a Ben Eater's web page: </a:t>
            </a:r>
            <a:r>
              <a:rPr lang="en-US" sz="1200" b="0" i="0" kern="1200" dirty="0" smtClean="0">
                <a:solidFill>
                  <a:schemeClr val="tx1"/>
                </a:solidFill>
                <a:effectLst/>
                <a:latin typeface="+mn-lt"/>
                <a:ea typeface="+mn-ea"/>
                <a:cs typeface="+mn-cs"/>
                <a:hlinkClick r:id="rId3"/>
              </a:rPr>
              <a:t>https://www.reddit.com/r/beneater/comments/w447u3/created_a_random_maze_program_for_my_putey1_ttl/</a:t>
            </a:r>
            <a:endParaRPr lang="en-US" baseline="0" dirty="0" smtClean="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23</a:t>
            </a:fld>
            <a:endParaRPr lang="en-US"/>
          </a:p>
        </p:txBody>
      </p:sp>
    </p:spTree>
    <p:extLst>
      <p:ext uri="{BB962C8B-B14F-4D97-AF65-F5344CB8AC3E}">
        <p14:creationId xmlns:p14="http://schemas.microsoft.com/office/powerpoint/2010/main" val="3287365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FPGA Boot Camp avoids teaching VHDL or Verilog, instead you learn by seeing the VHDL or Verilog generated</a:t>
            </a:r>
            <a:r>
              <a:rPr lang="en-US" baseline="0" dirty="0" smtClean="0"/>
              <a:t> from your schematic.  This is done to get to an easy to use FPGA “flow” (a sequence of actions needed to create and implement a design).</a:t>
            </a:r>
            <a:endParaRPr lang="en-US" dirty="0" smtClean="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24</a:t>
            </a:fld>
            <a:endParaRPr lang="en-US"/>
          </a:p>
        </p:txBody>
      </p:sp>
    </p:spTree>
    <p:extLst>
      <p:ext uri="{BB962C8B-B14F-4D97-AF65-F5344CB8AC3E}">
        <p14:creationId xmlns:p14="http://schemas.microsoft.com/office/powerpoint/2010/main" val="15972564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System Verilog</a:t>
            </a:r>
            <a:r>
              <a:rPr lang="en-US" baseline="0" dirty="0" smtClean="0"/>
              <a:t> is a modern version of Verilog and provides the same capabilities as VHDL.</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25</a:t>
            </a:fld>
            <a:endParaRPr lang="en-US"/>
          </a:p>
        </p:txBody>
      </p:sp>
    </p:spTree>
    <p:extLst>
      <p:ext uri="{BB962C8B-B14F-4D97-AF65-F5344CB8AC3E}">
        <p14:creationId xmlns:p14="http://schemas.microsoft.com/office/powerpoint/2010/main" val="2844492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FPGA</a:t>
            </a:r>
            <a:r>
              <a:rPr lang="en-US" baseline="0" dirty="0" smtClean="0"/>
              <a:t> tools are very good at logic optimization and good at interconnecting logic units, not perfect on placement of LUTs and Block RAMs.</a:t>
            </a:r>
          </a:p>
          <a:p>
            <a:r>
              <a:rPr lang="en-US" baseline="0" dirty="0" smtClean="0"/>
              <a:t>Tools allow optimization for speed and area with level of effort controls.  Often times optimization for area also gives good speed.</a:t>
            </a:r>
          </a:p>
          <a:p>
            <a:r>
              <a:rPr lang="en-US" baseline="0" dirty="0" smtClean="0"/>
              <a:t>Modern practice is to use a constraint file to set the desired clock speed and let the FPGA tool optimize for that setting.</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26</a:t>
            </a:fld>
            <a:endParaRPr lang="en-US"/>
          </a:p>
        </p:txBody>
      </p:sp>
    </p:spTree>
    <p:extLst>
      <p:ext uri="{BB962C8B-B14F-4D97-AF65-F5344CB8AC3E}">
        <p14:creationId xmlns:p14="http://schemas.microsoft.com/office/powerpoint/2010/main" val="38131598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Using parts on hand.  </a:t>
            </a:r>
            <a:r>
              <a:rPr lang="en-US" baseline="0" dirty="0" err="1" smtClean="0"/>
              <a:t>Cmod</a:t>
            </a:r>
            <a:r>
              <a:rPr lang="en-US" baseline="0" dirty="0" smtClean="0"/>
              <a:t> A7-15T: https://www.tequipment.net/Digilent/Cmod-A7-15T/.  In above picture the jumper ends are not insulated, use ones with insulated ends.</a:t>
            </a:r>
          </a:p>
          <a:p>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27</a:t>
            </a:fld>
            <a:endParaRPr lang="en-US"/>
          </a:p>
        </p:txBody>
      </p:sp>
    </p:spTree>
    <p:extLst>
      <p:ext uri="{BB962C8B-B14F-4D97-AF65-F5344CB8AC3E}">
        <p14:creationId xmlns:p14="http://schemas.microsoft.com/office/powerpoint/2010/main" val="1721658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a:t>
            </a:r>
            <a:r>
              <a:rPr lang="en-US" dirty="0" err="1" smtClean="0"/>
              <a:t>youtube</a:t>
            </a:r>
            <a:r>
              <a:rPr lang="en-US" dirty="0" smtClean="0"/>
              <a:t> video</a:t>
            </a:r>
            <a:r>
              <a:rPr lang="en-US" baseline="0" dirty="0" smtClean="0"/>
              <a:t> covers all the calculator features including radix (binary, hex, decimal) and the binary operations (AND, OR, XOR, shifts and rotate).</a:t>
            </a:r>
            <a:endParaRPr lang="en-US" dirty="0" smtClean="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4</a:t>
            </a:fld>
            <a:endParaRPr lang="en-US"/>
          </a:p>
        </p:txBody>
      </p:sp>
    </p:spTree>
    <p:extLst>
      <p:ext uri="{BB962C8B-B14F-4D97-AF65-F5344CB8AC3E}">
        <p14:creationId xmlns:p14="http://schemas.microsoft.com/office/powerpoint/2010/main" val="2008456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LUT count, DRAM and</a:t>
            </a:r>
            <a:r>
              <a:rPr lang="en-US" baseline="0" dirty="0" smtClean="0"/>
              <a:t> SD card slot means that the board can be used for soft core processors such as 6502, Z80, AVR etc.  The SD card can be used as a disk file device supporting an operating system. https://www.cnx-software.com/2022/01/17/tang-nano-9k-fpga-board-can-emulate-picorv32-risc-v-soft-core-with-all-peripherals/</a:t>
            </a:r>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5</a:t>
            </a:fld>
            <a:endParaRPr lang="en-US"/>
          </a:p>
        </p:txBody>
      </p:sp>
    </p:spTree>
    <p:extLst>
      <p:ext uri="{BB962C8B-B14F-4D97-AF65-F5344CB8AC3E}">
        <p14:creationId xmlns:p14="http://schemas.microsoft.com/office/powerpoint/2010/main" val="3723780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pro-rata</a:t>
            </a:r>
            <a:r>
              <a:rPr lang="en-US" baseline="0" dirty="0" smtClean="0"/>
              <a:t> cost of the breadboard and DIP switch drop in quantity to approximately $1.70 for a total kit price of $</a:t>
            </a:r>
            <a:r>
              <a:rPr lang="en-US" baseline="0" dirty="0" smtClean="0"/>
              <a:t>18.51.  </a:t>
            </a:r>
            <a:r>
              <a:rPr lang="en-US" baseline="0" dirty="0" smtClean="0"/>
              <a:t>In very large quantities further reductions possible.  The goal here is an under $20 kit price so almost any student or any school can afford a kit(s).  The single kit price with some extra parts is $</a:t>
            </a:r>
            <a:r>
              <a:rPr lang="en-US" baseline="0" dirty="0" smtClean="0"/>
              <a:t>25.64 </a:t>
            </a:r>
            <a:r>
              <a:rPr lang="en-US" baseline="0" dirty="0" smtClean="0"/>
              <a:t>plus shipping and taxes.</a:t>
            </a:r>
          </a:p>
          <a:p>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6</a:t>
            </a:fld>
            <a:endParaRPr lang="en-US"/>
          </a:p>
        </p:txBody>
      </p:sp>
    </p:spTree>
    <p:extLst>
      <p:ext uri="{BB962C8B-B14F-4D97-AF65-F5344CB8AC3E}">
        <p14:creationId xmlns:p14="http://schemas.microsoft.com/office/powerpoint/2010/main" val="6825590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Digital</a:t>
            </a:r>
            <a:r>
              <a:rPr lang="en-US" baseline="0" dirty="0" smtClean="0"/>
              <a:t> simulator can be used to generate the VHDL or Verilog (</a:t>
            </a:r>
            <a:r>
              <a:rPr lang="en-US" sz="1200" dirty="0" smtClean="0">
                <a:hlinkClick r:id="rId3"/>
              </a:rPr>
              <a:t>https://github.com/hneemann/Digital/</a:t>
            </a:r>
            <a:r>
              <a:rPr lang="en-US" sz="1200" dirty="0" smtClean="0"/>
              <a:t>)</a:t>
            </a:r>
            <a:r>
              <a:rPr lang="en-US" baseline="0" dirty="0" smtClean="0"/>
              <a:t>.  However, the constraint file needs to be edited or entered via </a:t>
            </a:r>
            <a:r>
              <a:rPr lang="en-US" baseline="0" dirty="0" err="1" smtClean="0"/>
              <a:t>Gowin</a:t>
            </a:r>
            <a:r>
              <a:rPr lang="en-US" baseline="0" dirty="0" smtClean="0"/>
              <a:t> constraint editor.</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7</a:t>
            </a:fld>
            <a:endParaRPr lang="en-US"/>
          </a:p>
        </p:txBody>
      </p:sp>
    </p:spTree>
    <p:extLst>
      <p:ext uri="{BB962C8B-B14F-4D97-AF65-F5344CB8AC3E}">
        <p14:creationId xmlns:p14="http://schemas.microsoft.com/office/powerpoint/2010/main" val="20342308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Uses 4 volt driver</a:t>
            </a:r>
            <a:r>
              <a:rPr lang="en-US" baseline="0" dirty="0" smtClean="0"/>
              <a:t> chip, should work at 3.3 volts?  Driver chip uses a SPI like interface.  VHDL/Verilog example web links on sheet titled “RTL for driving display”.</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8</a:t>
            </a:fld>
            <a:endParaRPr lang="en-US"/>
          </a:p>
        </p:txBody>
      </p:sp>
    </p:spTree>
    <p:extLst>
      <p:ext uri="{BB962C8B-B14F-4D97-AF65-F5344CB8AC3E}">
        <p14:creationId xmlns:p14="http://schemas.microsoft.com/office/powerpoint/2010/main" val="23210016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Individual</a:t>
            </a:r>
            <a:r>
              <a:rPr lang="en-US" baseline="0" dirty="0" smtClean="0"/>
              <a:t> s</a:t>
            </a:r>
            <a:r>
              <a:rPr lang="en-US" dirty="0" smtClean="0"/>
              <a:t>lide switches</a:t>
            </a:r>
            <a:r>
              <a:rPr lang="en-US" baseline="0" dirty="0" smtClean="0"/>
              <a:t> are relatively expensive.  For best connections to breadboard use DIP switches with full size pins (shown).  To reclaim folded out pins solder a fine wire up and down the fold-out side (normally connected to ground).</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9</a:t>
            </a:fld>
            <a:endParaRPr lang="en-US"/>
          </a:p>
        </p:txBody>
      </p:sp>
    </p:spTree>
    <p:extLst>
      <p:ext uri="{BB962C8B-B14F-4D97-AF65-F5344CB8AC3E}">
        <p14:creationId xmlns:p14="http://schemas.microsoft.com/office/powerpoint/2010/main" val="1438053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the ground column has</a:t>
            </a:r>
            <a:r>
              <a:rPr lang="en-US" baseline="0" dirty="0" smtClean="0"/>
              <a:t> breaks every six spaces, will fold the DIP switch pins out for those positions; or use two five position DIP switches.</a:t>
            </a:r>
          </a:p>
          <a:p>
            <a:r>
              <a:rPr lang="en-US" baseline="0" dirty="0" smtClean="0"/>
              <a:t>Longer versions of the breadboard available or double this module for more space.</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1/15/2023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10</a:t>
            </a:fld>
            <a:endParaRPr lang="en-US"/>
          </a:p>
        </p:txBody>
      </p:sp>
    </p:spTree>
    <p:extLst>
      <p:ext uri="{BB962C8B-B14F-4D97-AF65-F5344CB8AC3E}">
        <p14:creationId xmlns:p14="http://schemas.microsoft.com/office/powerpoint/2010/main" val="3097111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98BDD78-5309-4D12-B589-CC99DDE7B110}" type="datetime1">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2815263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694C44-D7BD-4397-A632-D192B9904EDB}" type="datetime1">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3411565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B692DB-0514-438B-AC68-AAA8724E5D07}" type="datetime1">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1899170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2608715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18F5920-94F8-433C-80BE-EFC292B19796}" type="datetime1">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163381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661E810-2D42-4DB9-96D0-EC075E9B2F1B}" type="datetime1">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51047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BA7F1C4-9C27-4032-87CB-531F20451FAB}" type="datetime1">
              <a:rPr lang="en-US" smtClean="0"/>
              <a:t>1/15/2023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577372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6E27CD-70BF-41CA-A04D-FA26373953DF}" type="datetime1">
              <a:rPr lang="en-US" smtClean="0"/>
              <a:t>1/15/2023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295869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07CEB2-99BF-4F21-925B-A3F82BDB9F7A}" type="datetime1">
              <a:rPr lang="en-US" smtClean="0"/>
              <a:t>1/15/2023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2989726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BFBB94-C89C-427A-ACD3-3782AAE9DF3D}" type="datetime1">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1921533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A0FE15-05FD-47F8-B232-1BCFC24C5042}" type="datetime1">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17154440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2A1AFD-4F4E-415D-942E-752C216B996C}" type="datetime1">
              <a:rPr lang="en-US" smtClean="0"/>
              <a:t>1/15/2023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4915E3-0B55-498E-8533-E3BB9F551847}" type="slidenum">
              <a:rPr lang="en-US" smtClean="0"/>
              <a:t>‹#›</a:t>
            </a:fld>
            <a:endParaRPr lang="en-US"/>
          </a:p>
        </p:txBody>
      </p:sp>
    </p:spTree>
    <p:extLst>
      <p:ext uri="{BB962C8B-B14F-4D97-AF65-F5344CB8AC3E}">
        <p14:creationId xmlns:p14="http://schemas.microsoft.com/office/powerpoint/2010/main" val="38145722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zpekic/Sys_TM1638"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github.com/alangarf/tm1638-verilog"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learn.lushaylabs.com/tang-nano-series/"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wiki.sipeed.com/hardware/en/tang/Tang-Nano-9K/Nano-9K.html"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nandland.com/lesson-4-what-is-a-look-up-table-lut/"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nandland.com/lesson-15-what-is-a-block-ram-bra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tmp"/></Relationships>
</file>

<file path=ppt/slides/_rels/slide17.xml.rels><?xml version="1.0" encoding="UTF-8" standalone="yes"?>
<Relationships xmlns="http://schemas.openxmlformats.org/package/2006/relationships"><Relationship Id="rId3" Type="http://schemas.openxmlformats.org/officeDocument/2006/relationships/hyperlink" Target="https://www.realdigital.org/course/digital-logic-for-the-boolean-board"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github.com/hneemann/Digital/" TargetMode="External"/><Relationship Id="rId5" Type="http://schemas.openxmlformats.org/officeDocument/2006/relationships/hyperlink" Target="https://www.tina.com/blog/programming-fpga-boards-with-tina-using-schematic-design-entry/" TargetMode="External"/><Relationship Id="rId4" Type="http://schemas.openxmlformats.org/officeDocument/2006/relationships/hyperlink" Target="https://www.tina.com/" TargetMode="External"/></Relationships>
</file>

<file path=ppt/slides/_rels/slide18.xml.rels><?xml version="1.0" encoding="UTF-8" standalone="yes"?>
<Relationships xmlns="http://schemas.openxmlformats.org/package/2006/relationships"><Relationship Id="rId8" Type="http://schemas.openxmlformats.org/officeDocument/2006/relationships/hyperlink" Target="https://www.joelw.id.au/FPGA/CheapFPGADevelopmentBoards" TargetMode="External"/><Relationship Id="rId3" Type="http://schemas.openxmlformats.org/officeDocument/2006/relationships/hyperlink" Target="https://www.youtube.com/playlist?list=PLEBQazB0HUyT1WmMONxRZn9NmQ_9CIKhb" TargetMode="External"/><Relationship Id="rId7" Type="http://schemas.openxmlformats.org/officeDocument/2006/relationships/hyperlink" Target="http://www.fundinguniverse.com/company-histories/altera-corporation-history/"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www-inst.eecs.berkeley.edu/~cs294-59/fa10/resources/Xilinx-history/Xilinx-history.html" TargetMode="External"/><Relationship Id="rId5" Type="http://schemas.openxmlformats.org/officeDocument/2006/relationships/hyperlink" Target="https://www.youtube.com/watch?v=4ntXSyOhlBY" TargetMode="External"/><Relationship Id="rId4" Type="http://schemas.openxmlformats.org/officeDocument/2006/relationships/hyperlink" Target="http://www.cpe.virginia.edu/grads/pdfs/January%202016/VLSI.pdf" TargetMode="External"/><Relationship Id="rId9" Type="http://schemas.openxmlformats.org/officeDocument/2006/relationships/hyperlink" Target="https://opencores.org/projects"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jim.brakefield@ieee.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www.youtube.com/watch?v=EVy4KEj9kZg" TargetMode="External"/><Relationship Id="rId4" Type="http://schemas.openxmlformats.org/officeDocument/2006/relationships/hyperlink" Target="https://github.com/jimbrake/20-dollar-FPGA-kit"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hneemann/Digital/"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mailto:Helmut.Neemann@mosbach.dhbw.de"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realdigital.org/downloads/e06bddc63669cbc91ae981df18bcf3c5.pdf"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www.fpga4student.com/2017/08/verilog-vs-vhdl-explain-by-example.html"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CfmlsDW3Z4c" TargetMode="External"/><Relationship Id="rId2" Type="http://schemas.openxmlformats.org/officeDocument/2006/relationships/hyperlink" Target="https://nandland.com/fpga-101/" TargetMode="External"/><Relationship Id="rId1" Type="http://schemas.openxmlformats.org/officeDocument/2006/relationships/slideLayout" Target="../slideLayouts/slideLayout2.xml"/><Relationship Id="rId6" Type="http://schemas.openxmlformats.org/officeDocument/2006/relationships/hyperlink" Target="https://www.youtube.com/@SimplyEmbedded/playlists" TargetMode="External"/><Relationship Id="rId5" Type="http://schemas.openxmlformats.org/officeDocument/2006/relationships/hyperlink" Target="https://www.youtube.com/@SimplyEmbedded/videos" TargetMode="External"/><Relationship Id="rId4" Type="http://schemas.openxmlformats.org/officeDocument/2006/relationships/hyperlink" Target="https://www.youtube.com/watch?v=OUNrGLgx9h4"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PK5WQqN3_4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3581400"/>
            <a:ext cx="7772400" cy="1600200"/>
          </a:xfrm>
        </p:spPr>
        <p:txBody>
          <a:bodyPr>
            <a:normAutofit/>
          </a:bodyPr>
          <a:lstStyle/>
          <a:p>
            <a:r>
              <a:rPr lang="en-US" dirty="0" smtClean="0"/>
              <a:t>A $20 FPGA kit</a:t>
            </a:r>
            <a:r>
              <a:rPr lang="en-US" sz="3600" dirty="0" smtClean="0"/>
              <a:t/>
            </a:r>
            <a:br>
              <a:rPr lang="en-US" sz="3600" dirty="0" smtClean="0"/>
            </a:br>
            <a:r>
              <a:rPr lang="en-US" sz="3600" dirty="0" smtClean="0"/>
              <a:t>Boot Camp for Digital Systems Education</a:t>
            </a:r>
            <a:endParaRPr lang="en-US" sz="3600" dirty="0"/>
          </a:p>
        </p:txBody>
      </p:sp>
      <p:sp>
        <p:nvSpPr>
          <p:cNvPr id="3" name="Subtitle 2"/>
          <p:cNvSpPr>
            <a:spLocks noGrp="1"/>
          </p:cNvSpPr>
          <p:nvPr>
            <p:ph type="subTitle" idx="1"/>
          </p:nvPr>
        </p:nvSpPr>
        <p:spPr>
          <a:xfrm>
            <a:off x="1447800" y="5257800"/>
            <a:ext cx="6400800" cy="609600"/>
          </a:xfrm>
        </p:spPr>
        <p:txBody>
          <a:bodyPr>
            <a:noAutofit/>
          </a:bodyPr>
          <a:lstStyle/>
          <a:p>
            <a:pPr algn="l"/>
            <a:r>
              <a:rPr lang="en-US" sz="2800" dirty="0" smtClean="0">
                <a:solidFill>
                  <a:schemeClr val="tx1"/>
                </a:solidFill>
              </a:rPr>
              <a:t>Jim</a:t>
            </a:r>
            <a:r>
              <a:rPr lang="en-US" sz="2400" dirty="0" smtClean="0">
                <a:solidFill>
                  <a:schemeClr val="tx1"/>
                </a:solidFill>
              </a:rPr>
              <a:t> </a:t>
            </a:r>
            <a:r>
              <a:rPr lang="en-US" sz="2800" dirty="0" err="1" smtClean="0">
                <a:solidFill>
                  <a:schemeClr val="tx1"/>
                </a:solidFill>
              </a:rPr>
              <a:t>Brakefield</a:t>
            </a:r>
            <a:r>
              <a:rPr lang="en-US" sz="2800" dirty="0" smtClean="0">
                <a:solidFill>
                  <a:schemeClr val="tx1"/>
                </a:solidFill>
              </a:rPr>
              <a:t>      jim.brakefield@ieee.org</a:t>
            </a:r>
          </a:p>
          <a:p>
            <a:r>
              <a:rPr lang="en-US" sz="2800" dirty="0" smtClean="0">
                <a:solidFill>
                  <a:schemeClr val="tx1"/>
                </a:solidFill>
              </a:rPr>
              <a:t>IEEE Computer Society</a:t>
            </a:r>
            <a:endParaRPr lang="en-US" sz="2800" dirty="0">
              <a:solidFill>
                <a:schemeClr val="tx1"/>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304800"/>
            <a:ext cx="2971800" cy="3433259"/>
          </a:xfrm>
          <a:prstGeom prst="rect">
            <a:avLst/>
          </a:prstGeom>
        </p:spPr>
      </p:pic>
      <p:sp>
        <p:nvSpPr>
          <p:cNvPr id="5" name="Date Placeholder 4"/>
          <p:cNvSpPr>
            <a:spLocks noGrp="1"/>
          </p:cNvSpPr>
          <p:nvPr>
            <p:ph type="dt" sz="half" idx="10"/>
          </p:nvPr>
        </p:nvSpPr>
        <p:spPr/>
        <p:txBody>
          <a:bodyPr/>
          <a:lstStyle/>
          <a:p>
            <a:fld id="{E5577D6E-612A-4292-9623-A6394757A7A5}" type="datetime1">
              <a:rPr lang="en-US" smtClean="0"/>
              <a:t>1/15/2023</a:t>
            </a:fld>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1</a:t>
            </a:fld>
            <a:endParaRPr lang="en-US" dirty="0"/>
          </a:p>
        </p:txBody>
      </p:sp>
    </p:spTree>
    <p:extLst>
      <p:ext uri="{BB962C8B-B14F-4D97-AF65-F5344CB8AC3E}">
        <p14:creationId xmlns:p14="http://schemas.microsoft.com/office/powerpoint/2010/main" val="39557873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a:bodyPr>
          <a:lstStyle/>
          <a:p>
            <a:r>
              <a:rPr lang="en-US" sz="4000" dirty="0" smtClean="0"/>
              <a:t>Solderless Breadboard</a:t>
            </a:r>
            <a:endParaRPr lang="en-US" sz="4000" dirty="0"/>
          </a:p>
        </p:txBody>
      </p:sp>
      <p:pic>
        <p:nvPicPr>
          <p:cNvPr id="6" name="Content Placeholder 5" descr="3PCS Breadboard 400 Point Solderless Protoboard BreadBoard Kit: Amazon.com: Industrial &amp; Scientific - Google Chrome"/>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95600" y="1066800"/>
            <a:ext cx="4924239" cy="5486400"/>
          </a:xfrm>
        </p:spPr>
      </p:pic>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10</a:t>
            </a:fld>
            <a:endParaRPr lang="en-US"/>
          </a:p>
        </p:txBody>
      </p:sp>
      <p:sp>
        <p:nvSpPr>
          <p:cNvPr id="7" name="TextBox 6"/>
          <p:cNvSpPr txBox="1"/>
          <p:nvPr/>
        </p:nvSpPr>
        <p:spPr>
          <a:xfrm>
            <a:off x="454572" y="1219200"/>
            <a:ext cx="1981199" cy="1200329"/>
          </a:xfrm>
          <a:prstGeom prst="rect">
            <a:avLst/>
          </a:prstGeom>
          <a:noFill/>
        </p:spPr>
        <p:txBody>
          <a:bodyPr wrap="square" rtlCol="0">
            <a:spAutoFit/>
          </a:bodyPr>
          <a:lstStyle/>
          <a:p>
            <a:r>
              <a:rPr lang="en-US" sz="2400" dirty="0" smtClean="0"/>
              <a:t>Best deal in quantity three </a:t>
            </a:r>
          </a:p>
          <a:p>
            <a:r>
              <a:rPr lang="en-US" sz="2400" dirty="0"/>
              <a:t>o</a:t>
            </a:r>
            <a:r>
              <a:rPr lang="en-US" sz="2400" dirty="0" smtClean="0"/>
              <a:t>r sixteen</a:t>
            </a:r>
            <a:endParaRPr lang="en-US" sz="2400" dirty="0"/>
          </a:p>
        </p:txBody>
      </p:sp>
      <p:sp>
        <p:nvSpPr>
          <p:cNvPr id="8" name="TextBox 7"/>
          <p:cNvSpPr txBox="1"/>
          <p:nvPr/>
        </p:nvSpPr>
        <p:spPr>
          <a:xfrm>
            <a:off x="488731" y="2590800"/>
            <a:ext cx="2304201" cy="1569660"/>
          </a:xfrm>
          <a:prstGeom prst="rect">
            <a:avLst/>
          </a:prstGeom>
          <a:noFill/>
        </p:spPr>
        <p:txBody>
          <a:bodyPr wrap="square" rtlCol="0">
            <a:spAutoFit/>
          </a:bodyPr>
          <a:lstStyle/>
          <a:p>
            <a:r>
              <a:rPr lang="en-US" sz="2400" dirty="0" smtClean="0"/>
              <a:t>The DIP switch</a:t>
            </a:r>
          </a:p>
          <a:p>
            <a:r>
              <a:rPr lang="en-US" sz="2400" dirty="0"/>
              <a:t>t</a:t>
            </a:r>
            <a:r>
              <a:rPr lang="en-US" sz="2400" dirty="0" smtClean="0"/>
              <a:t>o straddle </a:t>
            </a:r>
          </a:p>
          <a:p>
            <a:r>
              <a:rPr lang="en-US" sz="2400" dirty="0" smtClean="0"/>
              <a:t>ground column</a:t>
            </a:r>
          </a:p>
          <a:p>
            <a:r>
              <a:rPr lang="en-US" sz="2400" dirty="0" smtClean="0"/>
              <a:t>and signal rows</a:t>
            </a:r>
            <a:endParaRPr lang="en-US" sz="2400" dirty="0"/>
          </a:p>
        </p:txBody>
      </p:sp>
      <p:sp>
        <p:nvSpPr>
          <p:cNvPr id="9" name="TextBox 8"/>
          <p:cNvSpPr txBox="1"/>
          <p:nvPr/>
        </p:nvSpPr>
        <p:spPr>
          <a:xfrm>
            <a:off x="562398" y="4360157"/>
            <a:ext cx="2075601" cy="1569660"/>
          </a:xfrm>
          <a:prstGeom prst="rect">
            <a:avLst/>
          </a:prstGeom>
          <a:noFill/>
        </p:spPr>
        <p:txBody>
          <a:bodyPr wrap="square" rtlCol="0">
            <a:spAutoFit/>
          </a:bodyPr>
          <a:lstStyle/>
          <a:p>
            <a:r>
              <a:rPr lang="en-US" sz="2400" dirty="0" smtClean="0"/>
              <a:t>Sufficient size to hold Tang Nano and DIP switch</a:t>
            </a:r>
            <a:endParaRPr lang="en-US" sz="2400" dirty="0"/>
          </a:p>
        </p:txBody>
      </p:sp>
    </p:spTree>
    <p:extLst>
      <p:ext uri="{BB962C8B-B14F-4D97-AF65-F5344CB8AC3E}">
        <p14:creationId xmlns:p14="http://schemas.microsoft.com/office/powerpoint/2010/main" val="2588700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11</a:t>
            </a:fld>
            <a:endParaRPr lang="en-US"/>
          </a:p>
        </p:txBody>
      </p:sp>
      <p:sp>
        <p:nvSpPr>
          <p:cNvPr id="6" name="Title 1"/>
          <p:cNvSpPr txBox="1">
            <a:spLocks/>
          </p:cNvSpPr>
          <p:nvPr/>
        </p:nvSpPr>
        <p:spPr>
          <a:xfrm>
            <a:off x="381000" y="304800"/>
            <a:ext cx="8229600" cy="914400"/>
          </a:xfrm>
          <a:prstGeom prst="rect">
            <a:avLst/>
          </a:prstGeom>
        </p:spPr>
        <p:txBody>
          <a:bodyPr vert="horz" lIns="91440" tIns="45720" rIns="91440" bIns="45720" rtlCol="0" anchor="ct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t>Tang 9K Nano </a:t>
            </a:r>
          </a:p>
          <a:p>
            <a:r>
              <a:rPr lang="en-US" sz="2800" dirty="0" smtClean="0"/>
              <a:t>approximately $13 + shipping</a:t>
            </a:r>
            <a:endParaRPr lang="en-US" sz="2800" dirty="0"/>
          </a:p>
        </p:txBody>
      </p:sp>
      <p:sp>
        <p:nvSpPr>
          <p:cNvPr id="7" name="Date Placeholder 3"/>
          <p:cNvSpPr txBox="1">
            <a:spLocks/>
          </p:cNvSpPr>
          <p:nvPr/>
        </p:nvSpPr>
        <p:spPr>
          <a:xfrm>
            <a:off x="457200" y="63563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4EB9A91-D727-4CED-A180-175D6B002F12}" type="datetime1">
              <a:rPr lang="en-US" smtClean="0"/>
              <a:pPr/>
              <a:t>1/15/2023</a:t>
            </a:fld>
            <a:endParaRPr lang="en-US"/>
          </a:p>
        </p:txBody>
      </p:sp>
      <p:sp>
        <p:nvSpPr>
          <p:cNvPr id="8" name="Slide Number Placeholder 4"/>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4915E3-0B55-498E-8533-E3BB9F551847}" type="slidenum">
              <a:rPr lang="en-US" smtClean="0"/>
              <a:pPr/>
              <a:t>11</a:t>
            </a:fld>
            <a:endParaRPr lang="en-US"/>
          </a:p>
        </p:txBody>
      </p:sp>
      <p:pic>
        <p:nvPicPr>
          <p:cNvPr id="9"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1371600"/>
            <a:ext cx="6561846" cy="4984750"/>
          </a:xfrm>
          <a:prstGeom prst="rect">
            <a:avLst/>
          </a:prstGeom>
        </p:spPr>
      </p:pic>
    </p:spTree>
    <p:extLst>
      <p:ext uri="{BB962C8B-B14F-4D97-AF65-F5344CB8AC3E}">
        <p14:creationId xmlns:p14="http://schemas.microsoft.com/office/powerpoint/2010/main" val="28171473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Autofit/>
          </a:bodyPr>
          <a:lstStyle/>
          <a:p>
            <a:r>
              <a:rPr lang="en-US" sz="4000" dirty="0" smtClean="0"/>
              <a:t>Kit Picture</a:t>
            </a:r>
            <a:endParaRPr lang="en-US" sz="4000"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12</a:t>
            </a:fld>
            <a:endParaRPr lang="en-US"/>
          </a:p>
        </p:txBody>
      </p:sp>
      <p:sp>
        <p:nvSpPr>
          <p:cNvPr id="7" name="TextBox 6"/>
          <p:cNvSpPr txBox="1"/>
          <p:nvPr/>
        </p:nvSpPr>
        <p:spPr>
          <a:xfrm>
            <a:off x="838199" y="5334000"/>
            <a:ext cx="7315721" cy="923330"/>
          </a:xfrm>
          <a:prstGeom prst="rect">
            <a:avLst/>
          </a:prstGeom>
          <a:noFill/>
        </p:spPr>
        <p:txBody>
          <a:bodyPr wrap="none" rtlCol="0">
            <a:spAutoFit/>
          </a:bodyPr>
          <a:lstStyle/>
          <a:p>
            <a:r>
              <a:rPr lang="en-US" dirty="0" smtClean="0"/>
              <a:t>The kit using the Tang 9K Nano for high volume has a per kit price of $18.51</a:t>
            </a:r>
          </a:p>
          <a:p>
            <a:r>
              <a:rPr lang="en-US" dirty="0" smtClean="0"/>
              <a:t>In low volume (for a single kit) is $25.64 plus shipping and taxes with some </a:t>
            </a:r>
          </a:p>
          <a:p>
            <a:r>
              <a:rPr lang="en-US" dirty="0" smtClean="0"/>
              <a:t>spare parts left over (extra breadboards and jumper wires).</a:t>
            </a:r>
            <a:endParaRPr lang="en-US" dirty="0"/>
          </a:p>
        </p:txBody>
      </p:sp>
      <p:pic>
        <p:nvPicPr>
          <p:cNvPr id="6" name="Content Placeholder 5"/>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57200" y="914400"/>
            <a:ext cx="8229600" cy="4285622"/>
          </a:xfrm>
        </p:spPr>
      </p:pic>
    </p:spTree>
    <p:extLst>
      <p:ext uri="{BB962C8B-B14F-4D97-AF65-F5344CB8AC3E}">
        <p14:creationId xmlns:p14="http://schemas.microsoft.com/office/powerpoint/2010/main" val="14794245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Autofit/>
          </a:bodyPr>
          <a:lstStyle/>
          <a:p>
            <a:r>
              <a:rPr lang="en-US" sz="4000" dirty="0" smtClean="0"/>
              <a:t>RTL for driving display</a:t>
            </a:r>
            <a:endParaRPr lang="en-US" sz="4000"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13</a:t>
            </a:fld>
            <a:endParaRPr lang="en-US"/>
          </a:p>
        </p:txBody>
      </p:sp>
      <p:sp>
        <p:nvSpPr>
          <p:cNvPr id="7" name="TextBox 6"/>
          <p:cNvSpPr txBox="1"/>
          <p:nvPr/>
        </p:nvSpPr>
        <p:spPr>
          <a:xfrm>
            <a:off x="838199" y="5334000"/>
            <a:ext cx="6967100" cy="923330"/>
          </a:xfrm>
          <a:prstGeom prst="rect">
            <a:avLst/>
          </a:prstGeom>
          <a:noFill/>
        </p:spPr>
        <p:txBody>
          <a:bodyPr wrap="none" rtlCol="0">
            <a:spAutoFit/>
          </a:bodyPr>
          <a:lstStyle/>
          <a:p>
            <a:r>
              <a:rPr lang="en-US" dirty="0" smtClean="0"/>
              <a:t>VHDL and Verilog for operating the TM1638 display board available at:</a:t>
            </a:r>
          </a:p>
          <a:p>
            <a:r>
              <a:rPr lang="en-US" dirty="0">
                <a:hlinkClick r:id="rId3"/>
              </a:rPr>
              <a:t>https://</a:t>
            </a:r>
            <a:r>
              <a:rPr lang="en-US" dirty="0" smtClean="0">
                <a:hlinkClick r:id="rId3"/>
              </a:rPr>
              <a:t>github.com/zpekic/Sys_TM1638</a:t>
            </a:r>
            <a:endParaRPr lang="en-US" dirty="0" smtClean="0"/>
          </a:p>
          <a:p>
            <a:r>
              <a:rPr lang="en-US" dirty="0">
                <a:hlinkClick r:id="rId4"/>
              </a:rPr>
              <a:t>https://</a:t>
            </a:r>
            <a:r>
              <a:rPr lang="en-US" dirty="0" smtClean="0">
                <a:hlinkClick r:id="rId4"/>
              </a:rPr>
              <a:t>github.com/alangarf/tm1638-verilog</a:t>
            </a:r>
            <a:endParaRPr lang="en-US" dirty="0"/>
          </a:p>
        </p:txBody>
      </p:sp>
      <p:pic>
        <p:nvPicPr>
          <p:cNvPr id="6" name="Content Placeholder 5"/>
          <p:cNvPicPr>
            <a:picLocks noGrp="1" noChangeAspect="1"/>
          </p:cNvPicPr>
          <p:nvPr>
            <p:ph idx="1"/>
          </p:nvPr>
        </p:nvPicPr>
        <p:blipFill>
          <a:blip r:embed="rId5" cstate="print">
            <a:extLst>
              <a:ext uri="{28A0092B-C50C-407E-A947-70E740481C1C}">
                <a14:useLocalDpi xmlns:a14="http://schemas.microsoft.com/office/drawing/2010/main" val="0"/>
              </a:ext>
            </a:extLst>
          </a:blip>
          <a:stretch>
            <a:fillRect/>
          </a:stretch>
        </p:blipFill>
        <p:spPr>
          <a:xfrm>
            <a:off x="457200" y="914400"/>
            <a:ext cx="8229600" cy="4285622"/>
          </a:xfrm>
        </p:spPr>
      </p:pic>
    </p:spTree>
    <p:extLst>
      <p:ext uri="{BB962C8B-B14F-4D97-AF65-F5344CB8AC3E}">
        <p14:creationId xmlns:p14="http://schemas.microsoft.com/office/powerpoint/2010/main" val="1077698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r>
              <a:rPr lang="en-US" sz="4000" dirty="0" smtClean="0"/>
              <a:t>What is missing</a:t>
            </a:r>
            <a:endParaRPr lang="en-US" sz="4000" dirty="0"/>
          </a:p>
        </p:txBody>
      </p:sp>
      <p:sp>
        <p:nvSpPr>
          <p:cNvPr id="3" name="Content Placeholder 2"/>
          <p:cNvSpPr>
            <a:spLocks noGrp="1"/>
          </p:cNvSpPr>
          <p:nvPr>
            <p:ph idx="1"/>
          </p:nvPr>
        </p:nvSpPr>
        <p:spPr>
          <a:xfrm>
            <a:off x="381000" y="1143000"/>
            <a:ext cx="8229600" cy="4724400"/>
          </a:xfrm>
        </p:spPr>
        <p:txBody>
          <a:bodyPr>
            <a:normAutofit fontScale="77500" lnSpcReduction="20000"/>
          </a:bodyPr>
          <a:lstStyle/>
          <a:p>
            <a:r>
              <a:rPr lang="en-US" dirty="0" smtClean="0"/>
              <a:t>Slides on how to setup your laptop for the Tang 9K board</a:t>
            </a:r>
          </a:p>
          <a:p>
            <a:r>
              <a:rPr lang="en-US" dirty="0" smtClean="0"/>
              <a:t>Courseware for the middle school student</a:t>
            </a:r>
          </a:p>
          <a:p>
            <a:pPr lvl="1"/>
            <a:r>
              <a:rPr lang="en-US" sz="3100" dirty="0" smtClean="0"/>
              <a:t>Not planning to produce it</a:t>
            </a:r>
          </a:p>
          <a:p>
            <a:pPr lvl="1"/>
            <a:r>
              <a:rPr lang="en-US" sz="3100" dirty="0" smtClean="0"/>
              <a:t>Not my area of expertise</a:t>
            </a:r>
          </a:p>
          <a:p>
            <a:r>
              <a:rPr lang="en-US" dirty="0" smtClean="0"/>
              <a:t>Goal is for the middle school student to get familiar with digital circuits and binary</a:t>
            </a:r>
          </a:p>
          <a:p>
            <a:pPr lvl="1"/>
            <a:r>
              <a:rPr lang="en-US" sz="3100" b="1" dirty="0" smtClean="0"/>
              <a:t>Preprogram the board so IO pins provide logic gates and connections to on-chip buttons and LEDs</a:t>
            </a:r>
          </a:p>
          <a:p>
            <a:r>
              <a:rPr lang="en-US" dirty="0" smtClean="0"/>
              <a:t>Tutorials:</a:t>
            </a:r>
          </a:p>
          <a:p>
            <a:pPr lvl="1"/>
            <a:r>
              <a:rPr lang="en-US" dirty="0">
                <a:hlinkClick r:id="rId3"/>
              </a:rPr>
              <a:t>https://learn.lushaylabs.com/tang-nano-series</a:t>
            </a:r>
            <a:r>
              <a:rPr lang="en-US" dirty="0" smtClean="0">
                <a:hlinkClick r:id="rId3"/>
              </a:rPr>
              <a:t>/</a:t>
            </a:r>
            <a:endParaRPr lang="en-US" dirty="0" smtClean="0"/>
          </a:p>
          <a:p>
            <a:pPr lvl="1"/>
            <a:r>
              <a:rPr lang="en-US" dirty="0">
                <a:hlinkClick r:id="rId4"/>
              </a:rPr>
              <a:t>https://</a:t>
            </a:r>
            <a:r>
              <a:rPr lang="en-US" dirty="0" smtClean="0">
                <a:hlinkClick r:id="rId4"/>
              </a:rPr>
              <a:t>wiki.sipeed.com/hardware/en/tang/Tang-Nano-9K/Nano-9K.html</a:t>
            </a:r>
            <a:endParaRPr lang="en-US" dirty="0" smtClean="0"/>
          </a:p>
          <a:p>
            <a:pPr lvl="1"/>
            <a:endParaRPr lang="en-US" dirty="0" smtClean="0"/>
          </a:p>
          <a:p>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14</a:t>
            </a:fld>
            <a:endParaRPr lang="en-US"/>
          </a:p>
        </p:txBody>
      </p:sp>
    </p:spTree>
    <p:extLst>
      <p:ext uri="{BB962C8B-B14F-4D97-AF65-F5344CB8AC3E}">
        <p14:creationId xmlns:p14="http://schemas.microsoft.com/office/powerpoint/2010/main" val="1053071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792162"/>
          </a:xfrm>
        </p:spPr>
        <p:txBody>
          <a:bodyPr>
            <a:normAutofit/>
          </a:bodyPr>
          <a:lstStyle/>
          <a:p>
            <a:r>
              <a:rPr lang="en-US" sz="4000" dirty="0" smtClean="0"/>
              <a:t>LUTs</a:t>
            </a:r>
            <a:endParaRPr lang="en-US" sz="4000" dirty="0"/>
          </a:p>
        </p:txBody>
      </p:sp>
      <p:sp>
        <p:nvSpPr>
          <p:cNvPr id="3" name="Content Placeholder 2"/>
          <p:cNvSpPr>
            <a:spLocks noGrp="1"/>
          </p:cNvSpPr>
          <p:nvPr>
            <p:ph idx="1"/>
          </p:nvPr>
        </p:nvSpPr>
        <p:spPr>
          <a:xfrm>
            <a:off x="533400" y="1066800"/>
            <a:ext cx="8229600" cy="4525963"/>
          </a:xfrm>
        </p:spPr>
        <p:txBody>
          <a:bodyPr>
            <a:normAutofit/>
          </a:bodyPr>
          <a:lstStyle/>
          <a:p>
            <a:r>
              <a:rPr lang="en-US" sz="2800" dirty="0"/>
              <a:t>Performing Boolean Algebra inside an FPGA using Look-Up Tables (LUTs</a:t>
            </a:r>
            <a:r>
              <a:rPr lang="en-US" sz="2800" dirty="0" smtClean="0"/>
              <a:t>)</a:t>
            </a:r>
          </a:p>
          <a:p>
            <a:r>
              <a:rPr lang="en-US" sz="2800" dirty="0">
                <a:hlinkClick r:id="rId3"/>
              </a:rPr>
              <a:t>https://nandland.com/lesson-4-what-is-a-look-up-table-lut</a:t>
            </a:r>
            <a:r>
              <a:rPr lang="en-US" sz="2800" dirty="0" smtClean="0">
                <a:hlinkClick r:id="rId3"/>
              </a:rPr>
              <a:t>/</a:t>
            </a:r>
            <a:r>
              <a:rPr lang="en-US" sz="2800" dirty="0" smtClean="0"/>
              <a:t>:</a:t>
            </a:r>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15</a:t>
            </a:fld>
            <a:endParaRPr lang="en-US"/>
          </a:p>
        </p:txBody>
      </p:sp>
      <p:sp>
        <p:nvSpPr>
          <p:cNvPr id="7" name="TextBox 6"/>
          <p:cNvSpPr txBox="1"/>
          <p:nvPr/>
        </p:nvSpPr>
        <p:spPr>
          <a:xfrm>
            <a:off x="762000" y="2971800"/>
            <a:ext cx="7162800" cy="2554545"/>
          </a:xfrm>
          <a:prstGeom prst="rect">
            <a:avLst/>
          </a:prstGeom>
          <a:noFill/>
        </p:spPr>
        <p:txBody>
          <a:bodyPr wrap="square" rtlCol="0">
            <a:spAutoFit/>
          </a:bodyPr>
          <a:lstStyle/>
          <a:p>
            <a:r>
              <a:rPr lang="en-US" sz="2000" dirty="0" smtClean="0"/>
              <a:t>“Note </a:t>
            </a:r>
            <a:r>
              <a:rPr lang="en-US" sz="2000" dirty="0"/>
              <a:t>to the reader: many textbooks and classrooms will spend </a:t>
            </a:r>
            <a:r>
              <a:rPr lang="en-US" sz="2000" dirty="0" smtClean="0"/>
              <a:t>a</a:t>
            </a:r>
          </a:p>
          <a:p>
            <a:r>
              <a:rPr lang="en-US" sz="2000" dirty="0" smtClean="0"/>
              <a:t> </a:t>
            </a:r>
            <a:r>
              <a:rPr lang="en-US" sz="2000" dirty="0"/>
              <a:t>significant amount of time discussing how LUTs can be wired </a:t>
            </a:r>
            <a:r>
              <a:rPr lang="en-US" sz="2000" dirty="0" smtClean="0"/>
              <a:t>to</a:t>
            </a:r>
          </a:p>
          <a:p>
            <a:r>
              <a:rPr lang="en-US" sz="2000" dirty="0" smtClean="0"/>
              <a:t> </a:t>
            </a:r>
            <a:r>
              <a:rPr lang="en-US" sz="2000" dirty="0"/>
              <a:t>create the optimal solution to a Boolean expression. </a:t>
            </a:r>
            <a:r>
              <a:rPr lang="en-US" sz="2000" dirty="0" smtClean="0"/>
              <a:t> Optimal</a:t>
            </a:r>
          </a:p>
          <a:p>
            <a:r>
              <a:rPr lang="en-US" sz="2000" dirty="0" smtClean="0"/>
              <a:t> </a:t>
            </a:r>
            <a:r>
              <a:rPr lang="en-US" sz="2000" dirty="0"/>
              <a:t>means that it uses the least number of gates possible. </a:t>
            </a:r>
            <a:r>
              <a:rPr lang="en-US" sz="2000" dirty="0" smtClean="0"/>
              <a:t>Topics</a:t>
            </a:r>
          </a:p>
          <a:p>
            <a:r>
              <a:rPr lang="en-US" sz="2000" dirty="0" smtClean="0"/>
              <a:t> </a:t>
            </a:r>
            <a:r>
              <a:rPr lang="en-US" sz="2000" dirty="0"/>
              <a:t>such as De Morgan’s Law, </a:t>
            </a:r>
            <a:r>
              <a:rPr lang="en-US" sz="2000" dirty="0" err="1"/>
              <a:t>Karnaugh</a:t>
            </a:r>
            <a:r>
              <a:rPr lang="en-US" sz="2000" dirty="0"/>
              <a:t> Maps, the </a:t>
            </a:r>
            <a:r>
              <a:rPr lang="en-US" sz="2000" dirty="0" smtClean="0"/>
              <a:t>Quine-</a:t>
            </a:r>
            <a:r>
              <a:rPr lang="en-US" sz="2000" dirty="0" err="1" smtClean="0"/>
              <a:t>McCluskey</a:t>
            </a:r>
            <a:endParaRPr lang="en-US" sz="2000" dirty="0" smtClean="0"/>
          </a:p>
          <a:p>
            <a:r>
              <a:rPr lang="en-US" sz="2000" dirty="0" smtClean="0"/>
              <a:t> </a:t>
            </a:r>
            <a:r>
              <a:rPr lang="en-US" sz="2000" dirty="0"/>
              <a:t>method, and others are usually discussed at great length </a:t>
            </a:r>
            <a:r>
              <a:rPr lang="en-US" sz="2000" dirty="0" smtClean="0"/>
              <a:t>that</a:t>
            </a:r>
          </a:p>
          <a:p>
            <a:r>
              <a:rPr lang="en-US" sz="2000" dirty="0" smtClean="0"/>
              <a:t> </a:t>
            </a:r>
            <a:r>
              <a:rPr lang="en-US" sz="2000" dirty="0"/>
              <a:t>describe how to optimize digital logic. However I feel that this </a:t>
            </a:r>
            <a:r>
              <a:rPr lang="en-US" sz="2000" dirty="0" smtClean="0"/>
              <a:t>is</a:t>
            </a:r>
          </a:p>
          <a:p>
            <a:r>
              <a:rPr lang="en-US" sz="2000" dirty="0" smtClean="0"/>
              <a:t> </a:t>
            </a:r>
            <a:r>
              <a:rPr lang="en-US" sz="2000" dirty="0"/>
              <a:t>not necessary to begin learning about FPGAs</a:t>
            </a:r>
            <a:r>
              <a:rPr lang="en-US" sz="2000" dirty="0" smtClean="0"/>
              <a:t>.”</a:t>
            </a:r>
            <a:r>
              <a:rPr lang="en-US" sz="2000" dirty="0"/>
              <a:t> </a:t>
            </a:r>
          </a:p>
        </p:txBody>
      </p:sp>
    </p:spTree>
    <p:extLst>
      <p:ext uri="{BB962C8B-B14F-4D97-AF65-F5344CB8AC3E}">
        <p14:creationId xmlns:p14="http://schemas.microsoft.com/office/powerpoint/2010/main" val="594091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Block RAM tutorial</a:t>
            </a:r>
            <a:endParaRPr lang="en-US" sz="4000" dirty="0"/>
          </a:p>
        </p:txBody>
      </p:sp>
      <p:sp>
        <p:nvSpPr>
          <p:cNvPr id="3" name="Content Placeholder 2"/>
          <p:cNvSpPr>
            <a:spLocks noGrp="1"/>
          </p:cNvSpPr>
          <p:nvPr>
            <p:ph idx="1"/>
          </p:nvPr>
        </p:nvSpPr>
        <p:spPr/>
        <p:txBody>
          <a:bodyPr/>
          <a:lstStyle/>
          <a:p>
            <a:r>
              <a:rPr lang="en-US" sz="2400" dirty="0">
                <a:hlinkClick r:id="rId3"/>
              </a:rPr>
              <a:t>https://nandland.com/lesson-15-what-is-a-block-ram-bram</a:t>
            </a:r>
            <a:r>
              <a:rPr lang="en-US" sz="2400" dirty="0" smtClean="0">
                <a:hlinkClick r:id="rId3"/>
              </a:rPr>
              <a:t>/</a:t>
            </a:r>
            <a:endParaRPr lang="en-US" sz="2400" dirty="0" smtClean="0"/>
          </a:p>
          <a:p>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16</a:t>
            </a:fld>
            <a:endParaRPr lang="en-US"/>
          </a:p>
        </p:txBody>
      </p:sp>
      <p:pic>
        <p:nvPicPr>
          <p:cNvPr id="6" name="Picture 5" descr="What is a Block RAM in an FPGA? For Beginners. - Google Chrom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133600"/>
            <a:ext cx="9144000" cy="3715179"/>
          </a:xfrm>
          <a:prstGeom prst="rect">
            <a:avLst/>
          </a:prstGeom>
        </p:spPr>
      </p:pic>
    </p:spTree>
    <p:extLst>
      <p:ext uri="{BB962C8B-B14F-4D97-AF65-F5344CB8AC3E}">
        <p14:creationId xmlns:p14="http://schemas.microsoft.com/office/powerpoint/2010/main" val="2898490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90600"/>
          </a:xfrm>
        </p:spPr>
        <p:txBody>
          <a:bodyPr>
            <a:normAutofit/>
          </a:bodyPr>
          <a:lstStyle/>
          <a:p>
            <a:r>
              <a:rPr lang="en-US" sz="4000" dirty="0" smtClean="0"/>
              <a:t>Educational programs</a:t>
            </a:r>
            <a:endParaRPr lang="en-US" sz="4000" dirty="0"/>
          </a:p>
        </p:txBody>
      </p:sp>
      <p:sp>
        <p:nvSpPr>
          <p:cNvPr id="3" name="Content Placeholder 2"/>
          <p:cNvSpPr>
            <a:spLocks noGrp="1"/>
          </p:cNvSpPr>
          <p:nvPr>
            <p:ph idx="1"/>
          </p:nvPr>
        </p:nvSpPr>
        <p:spPr>
          <a:xfrm>
            <a:off x="457200" y="1295400"/>
            <a:ext cx="8229600" cy="5029200"/>
          </a:xfrm>
        </p:spPr>
        <p:txBody>
          <a:bodyPr>
            <a:normAutofit fontScale="85000" lnSpcReduction="20000"/>
          </a:bodyPr>
          <a:lstStyle/>
          <a:p>
            <a:r>
              <a:rPr lang="en-US" sz="2800" dirty="0" smtClean="0"/>
              <a:t>Intel/Altera academy		</a:t>
            </a:r>
            <a:r>
              <a:rPr lang="en-US" sz="2800" dirty="0" err="1" smtClean="0"/>
              <a:t>Quartus</a:t>
            </a:r>
            <a:r>
              <a:rPr lang="en-US" sz="2800" dirty="0" smtClean="0"/>
              <a:t>: RTL &amp; Schematic</a:t>
            </a:r>
          </a:p>
          <a:p>
            <a:r>
              <a:rPr lang="en-US" sz="2800" dirty="0" smtClean="0"/>
              <a:t>AMD/Xilinx university program	ISE &amp; </a:t>
            </a:r>
            <a:r>
              <a:rPr lang="en-US" sz="2800" dirty="0" err="1" smtClean="0"/>
              <a:t>Vivado</a:t>
            </a:r>
            <a:r>
              <a:rPr lang="en-US" sz="2800" dirty="0" smtClean="0"/>
              <a:t> RTL tools</a:t>
            </a:r>
          </a:p>
          <a:p>
            <a:r>
              <a:rPr lang="en-US" dirty="0"/>
              <a:t> </a:t>
            </a:r>
            <a:r>
              <a:rPr lang="en-US" sz="2800" dirty="0"/>
              <a:t>Courseware for </a:t>
            </a:r>
            <a:r>
              <a:rPr lang="en-US" sz="2800" dirty="0" smtClean="0"/>
              <a:t>Real Digital Boolean board	RTL</a:t>
            </a:r>
            <a:endParaRPr lang="en-US" sz="2800" dirty="0"/>
          </a:p>
          <a:p>
            <a:pPr marL="457200" lvl="1" indent="0">
              <a:buNone/>
            </a:pPr>
            <a:r>
              <a:rPr lang="en-US" sz="2600" dirty="0" smtClean="0">
                <a:hlinkClick r:id="rId3"/>
              </a:rPr>
              <a:t>https</a:t>
            </a:r>
            <a:r>
              <a:rPr lang="en-US" sz="2600" dirty="0">
                <a:hlinkClick r:id="rId3"/>
              </a:rPr>
              <a:t>://</a:t>
            </a:r>
            <a:r>
              <a:rPr lang="en-US" sz="2600" dirty="0" smtClean="0">
                <a:hlinkClick r:id="rId3"/>
              </a:rPr>
              <a:t>www.realdigital.org/course/digital-logic-for-the-boolean-board</a:t>
            </a:r>
            <a:endParaRPr lang="en-US" sz="2600" dirty="0" smtClean="0"/>
          </a:p>
          <a:p>
            <a:r>
              <a:rPr lang="en-US" sz="2600" dirty="0" smtClean="0">
                <a:hlinkClick r:id="rId4"/>
              </a:rPr>
              <a:t>https</a:t>
            </a:r>
            <a:r>
              <a:rPr lang="en-US" sz="2600" dirty="0">
                <a:hlinkClick r:id="rId4"/>
              </a:rPr>
              <a:t>://www.tina.com</a:t>
            </a:r>
            <a:r>
              <a:rPr lang="en-US" sz="2600" dirty="0" smtClean="0">
                <a:hlinkClick r:id="rId4"/>
              </a:rPr>
              <a:t>/</a:t>
            </a:r>
            <a:r>
              <a:rPr lang="en-US" sz="2600" dirty="0" smtClean="0"/>
              <a:t>		</a:t>
            </a:r>
            <a:r>
              <a:rPr lang="en-US" sz="2800" dirty="0" smtClean="0"/>
              <a:t>(Schematic based, not free)</a:t>
            </a:r>
          </a:p>
          <a:p>
            <a:pPr marL="457200" lvl="1" indent="0">
              <a:buNone/>
            </a:pPr>
            <a:r>
              <a:rPr lang="en-US" sz="2400" dirty="0"/>
              <a:t>Support for the </a:t>
            </a:r>
            <a:r>
              <a:rPr lang="en-US" sz="2400" dirty="0" err="1"/>
              <a:t>Digilent</a:t>
            </a:r>
            <a:r>
              <a:rPr lang="en-US" sz="2400" dirty="0"/>
              <a:t> </a:t>
            </a:r>
            <a:r>
              <a:rPr lang="en-US" sz="2400" dirty="0" err="1"/>
              <a:t>Basys</a:t>
            </a:r>
            <a:r>
              <a:rPr lang="en-US" sz="2400" dirty="0"/>
              <a:t> 3 and the </a:t>
            </a:r>
            <a:r>
              <a:rPr lang="en-US" sz="2400" dirty="0" err="1"/>
              <a:t>Terasic</a:t>
            </a:r>
            <a:r>
              <a:rPr lang="en-US" sz="2400" dirty="0"/>
              <a:t> DE10-Lite FPGA </a:t>
            </a:r>
            <a:r>
              <a:rPr lang="en-US" sz="2400" dirty="0" smtClean="0"/>
              <a:t>boards</a:t>
            </a:r>
          </a:p>
          <a:p>
            <a:pPr marL="457200" lvl="1" indent="0">
              <a:buNone/>
            </a:pPr>
            <a:r>
              <a:rPr lang="en-US" sz="2400" dirty="0">
                <a:hlinkClick r:id="rId5"/>
              </a:rPr>
              <a:t>https://www.tina.com/blog/programming-fpga-boards-with-tina-using-schematic-design-entry</a:t>
            </a:r>
            <a:r>
              <a:rPr lang="en-US" sz="2400" dirty="0" smtClean="0">
                <a:hlinkClick r:id="rId5"/>
              </a:rPr>
              <a:t>/</a:t>
            </a:r>
            <a:endParaRPr lang="en-US" sz="2400" dirty="0" smtClean="0"/>
          </a:p>
          <a:p>
            <a:r>
              <a:rPr lang="en-US" sz="2800" dirty="0" smtClean="0"/>
              <a:t>Digital logic simulator		(Schematic </a:t>
            </a:r>
            <a:r>
              <a:rPr lang="en-US" sz="2800" dirty="0"/>
              <a:t>based</a:t>
            </a:r>
            <a:r>
              <a:rPr lang="en-US" sz="2800" dirty="0" smtClean="0"/>
              <a:t>)</a:t>
            </a:r>
          </a:p>
          <a:p>
            <a:pPr marL="400050" lvl="2" indent="0">
              <a:buNone/>
            </a:pPr>
            <a:r>
              <a:rPr lang="en-US" dirty="0"/>
              <a:t>Support for the </a:t>
            </a:r>
            <a:r>
              <a:rPr lang="en-US" dirty="0" err="1"/>
              <a:t>Digilent</a:t>
            </a:r>
            <a:r>
              <a:rPr lang="en-US" dirty="0"/>
              <a:t> </a:t>
            </a:r>
            <a:r>
              <a:rPr lang="en-US" dirty="0" err="1"/>
              <a:t>Basys</a:t>
            </a:r>
            <a:r>
              <a:rPr lang="en-US" dirty="0"/>
              <a:t> 3 and the </a:t>
            </a:r>
            <a:r>
              <a:rPr lang="en-US" dirty="0" err="1" smtClean="0"/>
              <a:t>TinyFPGA</a:t>
            </a:r>
            <a:r>
              <a:rPr lang="en-US" dirty="0" smtClean="0"/>
              <a:t>-BX boards</a:t>
            </a:r>
          </a:p>
          <a:p>
            <a:pPr marL="457200" lvl="1" indent="0">
              <a:buNone/>
            </a:pPr>
            <a:r>
              <a:rPr lang="en-US" sz="2600" dirty="0">
                <a:hlinkClick r:id="rId6"/>
              </a:rPr>
              <a:t>https://</a:t>
            </a:r>
            <a:r>
              <a:rPr lang="en-US" sz="2600" dirty="0" smtClean="0">
                <a:hlinkClick r:id="rId6"/>
              </a:rPr>
              <a:t>github.com/hneemann/Digital/</a:t>
            </a:r>
            <a:endParaRPr lang="en-US" sz="2600" dirty="0" smtClean="0"/>
          </a:p>
          <a:p>
            <a:pPr marL="514350" indent="-457200"/>
            <a:r>
              <a:rPr lang="en-US" sz="2800" dirty="0" smtClean="0"/>
              <a:t>Hundreds of </a:t>
            </a:r>
            <a:r>
              <a:rPr lang="en-US" sz="2800" dirty="0" err="1" smtClean="0"/>
              <a:t>youtube</a:t>
            </a:r>
            <a:r>
              <a:rPr lang="en-US" sz="2800" dirty="0" smtClean="0"/>
              <a:t> videos and FPGA web articles on the internet</a:t>
            </a:r>
          </a:p>
        </p:txBody>
      </p:sp>
      <p:sp>
        <p:nvSpPr>
          <p:cNvPr id="4" name="Date Placeholder 3"/>
          <p:cNvSpPr>
            <a:spLocks noGrp="1"/>
          </p:cNvSpPr>
          <p:nvPr>
            <p:ph type="dt" sz="half" idx="10"/>
          </p:nvPr>
        </p:nvSpPr>
        <p:spPr/>
        <p:txBody>
          <a:bodyPr/>
          <a:lstStyle/>
          <a:p>
            <a:fld id="{DAC60CDB-0F5B-4FD0-8F77-097B71C7F146}"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17</a:t>
            </a:fld>
            <a:endParaRPr lang="en-US"/>
          </a:p>
        </p:txBody>
      </p:sp>
    </p:spTree>
    <p:extLst>
      <p:ext uri="{BB962C8B-B14F-4D97-AF65-F5344CB8AC3E}">
        <p14:creationId xmlns:p14="http://schemas.microsoft.com/office/powerpoint/2010/main" val="1355518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a:bodyPr>
          <a:lstStyle/>
          <a:p>
            <a:r>
              <a:rPr lang="en-US" sz="4000" dirty="0" smtClean="0"/>
              <a:t>FPGA References</a:t>
            </a:r>
            <a:endParaRPr lang="en-US" sz="4000" dirty="0"/>
          </a:p>
        </p:txBody>
      </p:sp>
      <p:sp>
        <p:nvSpPr>
          <p:cNvPr id="3" name="Content Placeholder 2"/>
          <p:cNvSpPr>
            <a:spLocks noGrp="1"/>
          </p:cNvSpPr>
          <p:nvPr>
            <p:ph idx="1"/>
          </p:nvPr>
        </p:nvSpPr>
        <p:spPr>
          <a:xfrm>
            <a:off x="457200" y="1371600"/>
            <a:ext cx="8229600" cy="4953000"/>
          </a:xfrm>
        </p:spPr>
        <p:txBody>
          <a:bodyPr>
            <a:noAutofit/>
          </a:bodyPr>
          <a:lstStyle/>
          <a:p>
            <a:r>
              <a:rPr lang="en-US" sz="1800" dirty="0"/>
              <a:t>Twelve </a:t>
            </a:r>
            <a:r>
              <a:rPr lang="en-US" sz="1800" dirty="0" err="1"/>
              <a:t>youtube</a:t>
            </a:r>
            <a:r>
              <a:rPr lang="en-US" sz="1800" dirty="0"/>
              <a:t> videos on specific FPGA features (uses </a:t>
            </a:r>
            <a:r>
              <a:rPr lang="en-US" sz="1800" dirty="0" err="1"/>
              <a:t>verilog</a:t>
            </a:r>
            <a:r>
              <a:rPr lang="en-US" sz="1800" dirty="0"/>
              <a:t> RTL):  </a:t>
            </a:r>
            <a:r>
              <a:rPr lang="en-US" sz="1600" dirty="0">
                <a:hlinkClick r:id="rId3"/>
              </a:rPr>
              <a:t>https://www.youtube.com/playlist?list=PLEBQazB0HUyT1WmMONxRZn9NmQ_9CIKhb</a:t>
            </a:r>
            <a:endParaRPr lang="en-US" sz="1600" dirty="0"/>
          </a:p>
          <a:p>
            <a:r>
              <a:rPr lang="en-US" sz="1800" i="1" dirty="0" smtClean="0"/>
              <a:t>Three </a:t>
            </a:r>
            <a:r>
              <a:rPr lang="en-US" sz="1800" i="1" dirty="0"/>
              <a:t>Ages of FPGAs: A Retrospective</a:t>
            </a:r>
            <a:r>
              <a:rPr lang="en-US" sz="1800" dirty="0"/>
              <a:t>…, Steve </a:t>
            </a:r>
            <a:r>
              <a:rPr lang="en-US" sz="1800" dirty="0" err="1"/>
              <a:t>Trimberger</a:t>
            </a:r>
            <a:r>
              <a:rPr lang="en-US" sz="1800" dirty="0"/>
              <a:t>, Proc. </a:t>
            </a:r>
            <a:r>
              <a:rPr lang="en-US" sz="1800" dirty="0" smtClean="0"/>
              <a:t>IEEE </a:t>
            </a:r>
            <a:r>
              <a:rPr lang="en-US" sz="1800" dirty="0"/>
              <a:t>v103#3p318, 2015</a:t>
            </a:r>
          </a:p>
          <a:p>
            <a:pPr marL="457200" lvl="1" indent="0">
              <a:buNone/>
            </a:pPr>
            <a:r>
              <a:rPr lang="en-US" sz="1800" dirty="0"/>
              <a:t> </a:t>
            </a:r>
            <a:r>
              <a:rPr lang="en-US" sz="1800" u="sng" dirty="0">
                <a:hlinkClick r:id="rId4"/>
              </a:rPr>
              <a:t>www.cpe.virginia.edu/grads/pdfs/January%202016/VLSI.pdf</a:t>
            </a:r>
            <a:endParaRPr lang="en-US" sz="1800" dirty="0"/>
          </a:p>
          <a:p>
            <a:pPr marL="457200" lvl="1" indent="0">
              <a:buNone/>
            </a:pPr>
            <a:r>
              <a:rPr lang="en-US" sz="1800" dirty="0"/>
              <a:t> </a:t>
            </a:r>
            <a:r>
              <a:rPr lang="en-US" sz="1800" u="sng" dirty="0">
                <a:hlinkClick r:id="rId5"/>
              </a:rPr>
              <a:t>https://</a:t>
            </a:r>
            <a:r>
              <a:rPr lang="en-US" sz="1800" u="sng" dirty="0" smtClean="0">
                <a:hlinkClick r:id="rId5"/>
              </a:rPr>
              <a:t>www.youtube.com/watch?v=4ntXSyOhlBY</a:t>
            </a:r>
            <a:endParaRPr lang="en-US" sz="1800" u="sng" dirty="0" smtClean="0"/>
          </a:p>
          <a:p>
            <a:pPr marL="457200" lvl="1" indent="0">
              <a:buNone/>
            </a:pPr>
            <a:r>
              <a:rPr lang="en-US" sz="1800" i="1" dirty="0" smtClean="0"/>
              <a:t>Xilinx </a:t>
            </a:r>
            <a:r>
              <a:rPr lang="en-US" sz="1800" i="1" dirty="0"/>
              <a:t>Part Family History</a:t>
            </a:r>
            <a:r>
              <a:rPr lang="en-US" sz="1800" dirty="0"/>
              <a:t>, John </a:t>
            </a:r>
            <a:r>
              <a:rPr lang="en-US" sz="1800" dirty="0" err="1" smtClean="0"/>
              <a:t>Lazzaro</a:t>
            </a:r>
            <a:r>
              <a:rPr lang="en-US" sz="1800" dirty="0" smtClean="0"/>
              <a:t>,</a:t>
            </a:r>
          </a:p>
          <a:p>
            <a:pPr marL="457200" lvl="1" indent="0">
              <a:buNone/>
            </a:pPr>
            <a:r>
              <a:rPr lang="en-US" sz="1800" u="sng" dirty="0" smtClean="0">
                <a:hlinkClick r:id="rId6"/>
              </a:rPr>
              <a:t>www-inst.eecs.berkeley.edu</a:t>
            </a:r>
            <a:r>
              <a:rPr lang="en-US" sz="1800" u="sng" dirty="0">
                <a:hlinkClick r:id="rId6"/>
              </a:rPr>
              <a:t>/~cs294-59/fa10/resources/Xilinx-history/Xilinx-history.html</a:t>
            </a:r>
            <a:endParaRPr lang="en-US" sz="1800" dirty="0"/>
          </a:p>
          <a:p>
            <a:r>
              <a:rPr lang="en-US" sz="1800" i="1" dirty="0"/>
              <a:t>Altera History</a:t>
            </a:r>
            <a:r>
              <a:rPr lang="en-US" sz="1800" dirty="0"/>
              <a:t>, </a:t>
            </a:r>
            <a:r>
              <a:rPr lang="en-US" sz="1800" dirty="0" smtClean="0"/>
              <a:t>corporate</a:t>
            </a:r>
            <a:r>
              <a:rPr lang="en-US" sz="1800" dirty="0"/>
              <a:t>, </a:t>
            </a:r>
            <a:r>
              <a:rPr lang="en-US" sz="1800" dirty="0">
                <a:hlinkClick r:id="rId7"/>
              </a:rPr>
              <a:t>http://www.fundinguniverse.com/company-histories/altera-corporation-history</a:t>
            </a:r>
            <a:r>
              <a:rPr lang="en-US" sz="1800" dirty="0" smtClean="0">
                <a:hlinkClick r:id="rId7"/>
              </a:rPr>
              <a:t>/</a:t>
            </a:r>
            <a:endParaRPr lang="en-US" sz="1800" dirty="0"/>
          </a:p>
          <a:p>
            <a:r>
              <a:rPr lang="en-US" sz="1800" dirty="0" smtClean="0"/>
              <a:t>Low cost FPGA boards</a:t>
            </a:r>
          </a:p>
          <a:p>
            <a:pPr marL="457200" lvl="1" indent="0">
              <a:buNone/>
            </a:pPr>
            <a:r>
              <a:rPr lang="en-US" sz="1800" dirty="0">
                <a:hlinkClick r:id="rId8"/>
              </a:rPr>
              <a:t>https://www.joelw.id.au/FPGA/CheapFPGADevelopmentBoards</a:t>
            </a:r>
            <a:endParaRPr lang="en-US" sz="1800" dirty="0"/>
          </a:p>
          <a:p>
            <a:r>
              <a:rPr lang="en-US" sz="1800" dirty="0" smtClean="0"/>
              <a:t>Open source IP </a:t>
            </a:r>
            <a:r>
              <a:rPr lang="en-US" sz="1800" dirty="0">
                <a:hlinkClick r:id="rId9"/>
              </a:rPr>
              <a:t>https://</a:t>
            </a:r>
            <a:r>
              <a:rPr lang="en-US" sz="1800" dirty="0" smtClean="0">
                <a:hlinkClick r:id="rId9"/>
              </a:rPr>
              <a:t>opencores.org/projects</a:t>
            </a:r>
            <a:r>
              <a:rPr lang="en-US" sz="1800" dirty="0" smtClean="0"/>
              <a:t> </a:t>
            </a:r>
          </a:p>
          <a:p>
            <a:r>
              <a:rPr lang="en-US" sz="1800" dirty="0" err="1" smtClean="0"/>
              <a:t>Github</a:t>
            </a:r>
            <a:r>
              <a:rPr lang="en-US" sz="1800" dirty="0" smtClean="0"/>
              <a:t> (open source) projects: search on “</a:t>
            </a:r>
            <a:r>
              <a:rPr lang="en-US" sz="1800" dirty="0" err="1" smtClean="0"/>
              <a:t>github</a:t>
            </a:r>
            <a:r>
              <a:rPr lang="en-US" sz="1800" dirty="0" smtClean="0"/>
              <a:t> </a:t>
            </a:r>
            <a:r>
              <a:rPr lang="en-US" sz="1800" dirty="0" err="1" smtClean="0"/>
              <a:t>vhdl</a:t>
            </a:r>
            <a:r>
              <a:rPr lang="en-US" sz="1800" dirty="0" smtClean="0"/>
              <a:t> </a:t>
            </a:r>
            <a:r>
              <a:rPr lang="en-US" sz="1800" dirty="0" err="1" smtClean="0"/>
              <a:t>verilog</a:t>
            </a:r>
            <a:r>
              <a:rPr lang="en-US" sz="1800" dirty="0" smtClean="0"/>
              <a:t> </a:t>
            </a:r>
            <a:r>
              <a:rPr lang="en-US" sz="1800" dirty="0" err="1" smtClean="0"/>
              <a:t>cpu</a:t>
            </a:r>
            <a:r>
              <a:rPr lang="en-US" sz="1800" dirty="0" smtClean="0"/>
              <a:t>”</a:t>
            </a:r>
          </a:p>
        </p:txBody>
      </p:sp>
      <p:sp>
        <p:nvSpPr>
          <p:cNvPr id="4" name="Date Placeholder 3"/>
          <p:cNvSpPr>
            <a:spLocks noGrp="1"/>
          </p:cNvSpPr>
          <p:nvPr>
            <p:ph type="dt" sz="half" idx="10"/>
          </p:nvPr>
        </p:nvSpPr>
        <p:spPr/>
        <p:txBody>
          <a:bodyPr/>
          <a:lstStyle/>
          <a:p>
            <a:fld id="{460E68D8-3E06-4FE1-B20E-2ED46FEE121D}"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18</a:t>
            </a:fld>
            <a:endParaRPr lang="en-US"/>
          </a:p>
        </p:txBody>
      </p:sp>
    </p:spTree>
    <p:extLst>
      <p:ext uri="{BB962C8B-B14F-4D97-AF65-F5344CB8AC3E}">
        <p14:creationId xmlns:p14="http://schemas.microsoft.com/office/powerpoint/2010/main" val="32587521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a:bodyPr>
          <a:lstStyle/>
          <a:p>
            <a:r>
              <a:rPr lang="en-US" sz="4000" dirty="0" smtClean="0"/>
              <a:t>In conclusion</a:t>
            </a:r>
            <a:endParaRPr lang="en-US" sz="4000" dirty="0"/>
          </a:p>
        </p:txBody>
      </p:sp>
      <p:sp>
        <p:nvSpPr>
          <p:cNvPr id="3" name="Content Placeholder 2"/>
          <p:cNvSpPr>
            <a:spLocks noGrp="1"/>
          </p:cNvSpPr>
          <p:nvPr>
            <p:ph idx="1"/>
          </p:nvPr>
        </p:nvSpPr>
        <p:spPr>
          <a:xfrm>
            <a:off x="457200" y="914400"/>
            <a:ext cx="8229600" cy="5410200"/>
          </a:xfrm>
        </p:spPr>
        <p:txBody>
          <a:bodyPr>
            <a:noAutofit/>
          </a:bodyPr>
          <a:lstStyle/>
          <a:p>
            <a:r>
              <a:rPr lang="en-US" sz="2800" dirty="0" smtClean="0"/>
              <a:t>It is thought that ownership of an FPGA board will lead to greater usage and knowledge.  As opposed to shared laboratory equipment.</a:t>
            </a:r>
          </a:p>
          <a:p>
            <a:r>
              <a:rPr lang="en-US" sz="2800" dirty="0" smtClean="0"/>
              <a:t>Oriented towards a beginner’s board at the lowest possible cost.  Lots of switches, LEDs etc. eliminate need for discrete components and their fragile wiring.</a:t>
            </a:r>
          </a:p>
          <a:p>
            <a:r>
              <a:rPr lang="en-US" sz="2800" b="1" dirty="0" smtClean="0"/>
              <a:t>Here we are trading cost for convenience:</a:t>
            </a:r>
          </a:p>
          <a:p>
            <a:pPr lvl="1"/>
            <a:r>
              <a:rPr lang="en-US" sz="2400" dirty="0" smtClean="0"/>
              <a:t>$20 		</a:t>
            </a:r>
            <a:r>
              <a:rPr lang="en-US" dirty="0" smtClean="0"/>
              <a:t>versus</a:t>
            </a:r>
            <a:r>
              <a:rPr lang="en-US" sz="2400" dirty="0" smtClean="0"/>
              <a:t>		$70</a:t>
            </a:r>
          </a:p>
          <a:p>
            <a:pPr lvl="1"/>
            <a:r>
              <a:rPr lang="en-US" sz="2400" dirty="0" smtClean="0"/>
              <a:t>Some user wiring </a:t>
            </a:r>
            <a:r>
              <a:rPr lang="en-US" sz="2400" dirty="0"/>
              <a:t>&amp;</a:t>
            </a:r>
            <a:r>
              <a:rPr lang="en-US" sz="2400" dirty="0" smtClean="0"/>
              <a:t> soldering	ready to use</a:t>
            </a:r>
          </a:p>
          <a:p>
            <a:pPr lvl="1"/>
            <a:r>
              <a:rPr lang="en-US" sz="2400" dirty="0" smtClean="0"/>
              <a:t>Unproven FPGA tools 		mainstream tools</a:t>
            </a:r>
          </a:p>
          <a:p>
            <a:pPr lvl="1"/>
            <a:r>
              <a:rPr lang="en-US" sz="2400" dirty="0" smtClean="0"/>
              <a:t>Needs case for transport </a:t>
            </a:r>
            <a:r>
              <a:rPr lang="en-US" sz="2400" dirty="0"/>
              <a:t>	</a:t>
            </a:r>
            <a:r>
              <a:rPr lang="en-US" sz="2400" dirty="0" smtClean="0"/>
              <a:t>usable without wiring</a:t>
            </a:r>
          </a:p>
        </p:txBody>
      </p:sp>
      <p:sp>
        <p:nvSpPr>
          <p:cNvPr id="4" name="Date Placeholder 3"/>
          <p:cNvSpPr>
            <a:spLocks noGrp="1"/>
          </p:cNvSpPr>
          <p:nvPr>
            <p:ph type="dt" sz="half" idx="10"/>
          </p:nvPr>
        </p:nvSpPr>
        <p:spPr/>
        <p:txBody>
          <a:bodyPr/>
          <a:lstStyle/>
          <a:p>
            <a:fld id="{7D087A59-D376-460E-A531-3A950C5787E9}"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19</a:t>
            </a:fld>
            <a:endParaRPr lang="en-US"/>
          </a:p>
        </p:txBody>
      </p:sp>
    </p:spTree>
    <p:extLst>
      <p:ext uri="{BB962C8B-B14F-4D97-AF65-F5344CB8AC3E}">
        <p14:creationId xmlns:p14="http://schemas.microsoft.com/office/powerpoint/2010/main" val="21438466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Preliminaries</a:t>
            </a:r>
            <a:endParaRPr lang="en-US" sz="4000" dirty="0"/>
          </a:p>
        </p:txBody>
      </p:sp>
      <p:sp>
        <p:nvSpPr>
          <p:cNvPr id="3" name="Content Placeholder 2"/>
          <p:cNvSpPr>
            <a:spLocks noGrp="1"/>
          </p:cNvSpPr>
          <p:nvPr>
            <p:ph idx="1"/>
          </p:nvPr>
        </p:nvSpPr>
        <p:spPr>
          <a:xfrm>
            <a:off x="457200" y="1371600"/>
            <a:ext cx="8229600" cy="4525963"/>
          </a:xfrm>
        </p:spPr>
        <p:txBody>
          <a:bodyPr>
            <a:normAutofit fontScale="92500"/>
          </a:bodyPr>
          <a:lstStyle/>
          <a:p>
            <a:r>
              <a:rPr lang="en-US" dirty="0" smtClean="0"/>
              <a:t>Funding provided by a grant from the IEEE Computer Society as part of their Emerging Technologies program</a:t>
            </a:r>
          </a:p>
          <a:p>
            <a:r>
              <a:rPr lang="en-US" dirty="0" smtClean="0"/>
              <a:t>I’m Jim </a:t>
            </a:r>
            <a:r>
              <a:rPr lang="en-US" dirty="0" err="1" smtClean="0"/>
              <a:t>Brakefield</a:t>
            </a:r>
            <a:r>
              <a:rPr lang="en-US" dirty="0" smtClean="0"/>
              <a:t>, </a:t>
            </a:r>
            <a:r>
              <a:rPr lang="en-US" dirty="0" smtClean="0">
                <a:hlinkClick r:id="rId3"/>
              </a:rPr>
              <a:t>jim.brakefield@ieee.org</a:t>
            </a:r>
            <a:endParaRPr lang="en-US" dirty="0" smtClean="0"/>
          </a:p>
          <a:p>
            <a:r>
              <a:rPr lang="en-US" dirty="0" smtClean="0"/>
              <a:t>Full set of files at</a:t>
            </a:r>
            <a:r>
              <a:rPr lang="en-US" dirty="0"/>
              <a:t>: </a:t>
            </a:r>
            <a:r>
              <a:rPr lang="en-US" dirty="0">
                <a:hlinkClick r:id="rId4"/>
              </a:rPr>
              <a:t>https://</a:t>
            </a:r>
            <a:r>
              <a:rPr lang="en-US" dirty="0" smtClean="0">
                <a:hlinkClick r:id="rId4"/>
              </a:rPr>
              <a:t>github.com/jimbrake/20-dollar-FPGA-kit</a:t>
            </a:r>
            <a:endParaRPr lang="en-US" dirty="0" smtClean="0"/>
          </a:p>
          <a:p>
            <a:r>
              <a:rPr lang="en-US" dirty="0" smtClean="0"/>
              <a:t>Introduction to FPGA video</a:t>
            </a:r>
            <a:r>
              <a:rPr lang="en-US" dirty="0"/>
              <a:t>: </a:t>
            </a:r>
            <a:r>
              <a:rPr lang="en-US" dirty="0">
                <a:hlinkClick r:id="rId5"/>
              </a:rPr>
              <a:t>https://</a:t>
            </a:r>
            <a:r>
              <a:rPr lang="en-US" dirty="0" smtClean="0">
                <a:hlinkClick r:id="rId5"/>
              </a:rPr>
              <a:t>www.youtube.com/watch?v=EVy4KEj9kZg</a:t>
            </a:r>
            <a:endParaRPr lang="en-US" dirty="0" smtClean="0"/>
          </a:p>
        </p:txBody>
      </p:sp>
      <p:sp>
        <p:nvSpPr>
          <p:cNvPr id="4" name="Date Placeholder 3"/>
          <p:cNvSpPr>
            <a:spLocks noGrp="1"/>
          </p:cNvSpPr>
          <p:nvPr>
            <p:ph type="dt" sz="half" idx="10"/>
          </p:nvPr>
        </p:nvSpPr>
        <p:spPr/>
        <p:txBody>
          <a:bodyPr/>
          <a:lstStyle/>
          <a:p>
            <a:fld id="{C5CFC9F7-7FFA-44F2-B2A9-51790E59FE49}"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a:t>
            </a:fld>
            <a:endParaRPr lang="en-US"/>
          </a:p>
        </p:txBody>
      </p:sp>
    </p:spTree>
    <p:extLst>
      <p:ext uri="{BB962C8B-B14F-4D97-AF65-F5344CB8AC3E}">
        <p14:creationId xmlns:p14="http://schemas.microsoft.com/office/powerpoint/2010/main" val="15098628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20762"/>
          </a:xfrm>
        </p:spPr>
        <p:txBody>
          <a:bodyPr>
            <a:normAutofit/>
          </a:bodyPr>
          <a:lstStyle/>
          <a:p>
            <a:r>
              <a:rPr lang="en-US" sz="4000" dirty="0" smtClean="0"/>
              <a:t>“Digital” logic simulator</a:t>
            </a:r>
            <a:endParaRPr lang="en-US" sz="4000" dirty="0"/>
          </a:p>
        </p:txBody>
      </p:sp>
      <p:sp>
        <p:nvSpPr>
          <p:cNvPr id="3" name="Content Placeholder 2"/>
          <p:cNvSpPr>
            <a:spLocks noGrp="1"/>
          </p:cNvSpPr>
          <p:nvPr>
            <p:ph idx="1"/>
          </p:nvPr>
        </p:nvSpPr>
        <p:spPr>
          <a:xfrm>
            <a:off x="457200" y="1371600"/>
            <a:ext cx="8229600" cy="4525963"/>
          </a:xfrm>
        </p:spPr>
        <p:txBody>
          <a:bodyPr>
            <a:normAutofit/>
          </a:bodyPr>
          <a:lstStyle/>
          <a:p>
            <a:r>
              <a:rPr lang="en-US" sz="3000" dirty="0" smtClean="0"/>
              <a:t>Web site: </a:t>
            </a:r>
            <a:r>
              <a:rPr lang="en-US" sz="3000" dirty="0" smtClean="0">
                <a:hlinkClick r:id="rId3"/>
              </a:rPr>
              <a:t>https</a:t>
            </a:r>
            <a:r>
              <a:rPr lang="en-US" sz="3000" dirty="0">
                <a:hlinkClick r:id="rId3"/>
              </a:rPr>
              <a:t>://github.com/hneemann/Digital/</a:t>
            </a:r>
            <a:endParaRPr lang="en-US" sz="3000" dirty="0"/>
          </a:p>
          <a:p>
            <a:r>
              <a:rPr lang="en-US" sz="3000" dirty="0" smtClean="0"/>
              <a:t>Authored by: </a:t>
            </a:r>
            <a:r>
              <a:rPr lang="en-US" sz="3000" dirty="0" smtClean="0">
                <a:hlinkClick r:id="rId4"/>
              </a:rPr>
              <a:t>Helmut.Neemann@mosbach.dhbw.de</a:t>
            </a:r>
            <a:endParaRPr lang="en-US" sz="3000" dirty="0" smtClean="0"/>
          </a:p>
          <a:p>
            <a:r>
              <a:rPr lang="en-US" sz="3000" dirty="0" smtClean="0"/>
              <a:t>Open source, other simulators available</a:t>
            </a:r>
          </a:p>
          <a:p>
            <a:r>
              <a:rPr lang="en-US" sz="3000" dirty="0" smtClean="0"/>
              <a:t>Modified to support the Boolean board</a:t>
            </a:r>
          </a:p>
          <a:p>
            <a:r>
              <a:rPr lang="en-US" sz="3000" dirty="0" smtClean="0"/>
              <a:t>Here, the user can use Digital for simulation</a:t>
            </a:r>
          </a:p>
          <a:p>
            <a:pPr lvl="1"/>
            <a:r>
              <a:rPr lang="en-US" dirty="0" smtClean="0"/>
              <a:t>And examine the generated VHDL/Verilog</a:t>
            </a:r>
          </a:p>
        </p:txBody>
      </p:sp>
      <p:sp>
        <p:nvSpPr>
          <p:cNvPr id="4" name="Date Placeholder 3"/>
          <p:cNvSpPr>
            <a:spLocks noGrp="1"/>
          </p:cNvSpPr>
          <p:nvPr>
            <p:ph type="dt" sz="half" idx="10"/>
          </p:nvPr>
        </p:nvSpPr>
        <p:spPr/>
        <p:txBody>
          <a:bodyPr/>
          <a:lstStyle/>
          <a:p>
            <a:fld id="{48175211-2177-4700-B902-B5D620E17DC6}"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20</a:t>
            </a:fld>
            <a:endParaRPr lang="en-US"/>
          </a:p>
        </p:txBody>
      </p:sp>
    </p:spTree>
    <p:extLst>
      <p:ext uri="{BB962C8B-B14F-4D97-AF65-F5344CB8AC3E}">
        <p14:creationId xmlns:p14="http://schemas.microsoft.com/office/powerpoint/2010/main" val="27384231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Interactive digital simulation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Schematic editor and simulator</a:t>
            </a:r>
          </a:p>
          <a:p>
            <a:r>
              <a:rPr lang="en-US" dirty="0" smtClean="0"/>
              <a:t>Provides an intermediate step before </a:t>
            </a:r>
            <a:r>
              <a:rPr lang="en-US" i="1" dirty="0" smtClean="0"/>
              <a:t>RTL</a:t>
            </a:r>
            <a:r>
              <a:rPr lang="en-US" dirty="0" smtClean="0"/>
              <a:t> (</a:t>
            </a:r>
            <a:r>
              <a:rPr lang="en-US" dirty="0"/>
              <a:t>Register Transfer </a:t>
            </a:r>
            <a:r>
              <a:rPr lang="en-US" dirty="0" smtClean="0"/>
              <a:t>Logic) and full FPGA tools.</a:t>
            </a:r>
          </a:p>
          <a:p>
            <a:r>
              <a:rPr lang="en-US" dirty="0" smtClean="0"/>
              <a:t>Requires nothing beyond a PC.</a:t>
            </a:r>
          </a:p>
          <a:p>
            <a:r>
              <a:rPr lang="en-US" dirty="0" smtClean="0"/>
              <a:t>Requires Java</a:t>
            </a:r>
          </a:p>
          <a:p>
            <a:r>
              <a:rPr lang="en-US" dirty="0" smtClean="0"/>
              <a:t>Totally interactive</a:t>
            </a:r>
          </a:p>
          <a:p>
            <a:r>
              <a:rPr lang="en-US" dirty="0" smtClean="0"/>
              <a:t>Generates VHDL or Verilog RTL files</a:t>
            </a:r>
          </a:p>
          <a:p>
            <a:r>
              <a:rPr lang="en-US" dirty="0" smtClean="0"/>
              <a:t>Generates constraint file for </a:t>
            </a:r>
            <a:r>
              <a:rPr lang="en-US" i="1" dirty="0" err="1" smtClean="0"/>
              <a:t>vivado</a:t>
            </a:r>
            <a:r>
              <a:rPr lang="en-US" dirty="0" smtClean="0"/>
              <a:t> (</a:t>
            </a:r>
            <a:r>
              <a:rPr lang="en-US" dirty="0" err="1" smtClean="0"/>
              <a:t>xilinx</a:t>
            </a:r>
            <a:r>
              <a:rPr lang="en-US" dirty="0" smtClean="0"/>
              <a:t> FPGA tool)</a:t>
            </a:r>
            <a:endParaRPr lang="en-US" dirty="0"/>
          </a:p>
        </p:txBody>
      </p:sp>
      <p:sp>
        <p:nvSpPr>
          <p:cNvPr id="4" name="Date Placeholder 3"/>
          <p:cNvSpPr>
            <a:spLocks noGrp="1"/>
          </p:cNvSpPr>
          <p:nvPr>
            <p:ph type="dt" sz="half" idx="10"/>
          </p:nvPr>
        </p:nvSpPr>
        <p:spPr/>
        <p:txBody>
          <a:bodyPr/>
          <a:lstStyle/>
          <a:p>
            <a:fld id="{7580943C-E8B0-4353-836D-27868EF5DB1F}"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21</a:t>
            </a:fld>
            <a:endParaRPr lang="en-US"/>
          </a:p>
        </p:txBody>
      </p:sp>
    </p:spTree>
    <p:extLst>
      <p:ext uri="{BB962C8B-B14F-4D97-AF65-F5344CB8AC3E}">
        <p14:creationId xmlns:p14="http://schemas.microsoft.com/office/powerpoint/2010/main" val="2908680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endParaRPr lang="en-US" dirty="0"/>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22</a:t>
            </a:fld>
            <a:endParaRPr lang="en-US"/>
          </a:p>
        </p:txBody>
      </p:sp>
      <p:sp>
        <p:nvSpPr>
          <p:cNvPr id="6" name="Date Placeholder 1"/>
          <p:cNvSpPr txBox="1">
            <a:spLocks/>
          </p:cNvSpPr>
          <p:nvPr/>
        </p:nvSpPr>
        <p:spPr>
          <a:xfrm>
            <a:off x="457200" y="63563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F07CEB2-99BF-4F21-925B-A3F82BDB9F7A}" type="datetime1">
              <a:rPr lang="en-US" smtClean="0"/>
              <a:pPr/>
              <a:t>1/15/2023</a:t>
            </a:fld>
            <a:endParaRPr lang="en-US"/>
          </a:p>
        </p:txBody>
      </p:sp>
      <p:sp>
        <p:nvSpPr>
          <p:cNvPr id="7" name="Slide Number Placeholder 2"/>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4915E3-0B55-498E-8533-E3BB9F551847}" type="slidenum">
              <a:rPr lang="en-US" smtClean="0"/>
              <a:pPr/>
              <a:t>22</a:t>
            </a:fld>
            <a:endParaRPr lang="en-US"/>
          </a:p>
        </p:txBody>
      </p:sp>
      <p:sp>
        <p:nvSpPr>
          <p:cNvPr id="8" name="Title 1"/>
          <p:cNvSpPr txBox="1">
            <a:spLocks/>
          </p:cNvSpPr>
          <p:nvPr/>
        </p:nvSpPr>
        <p:spPr>
          <a:xfrm>
            <a:off x="457200" y="274638"/>
            <a:ext cx="8229600" cy="571500"/>
          </a:xfrm>
          <a:prstGeom prst="rect">
            <a:avLst/>
          </a:prstGeom>
        </p:spPr>
        <p:txBody>
          <a:bodyP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t>FPGA board </a:t>
            </a:r>
            <a:r>
              <a:rPr lang="en-US" sz="3900" dirty="0" smtClean="0"/>
              <a:t>rankings</a:t>
            </a:r>
            <a:endParaRPr lang="en-US" sz="3900" dirty="0"/>
          </a:p>
        </p:txBody>
      </p:sp>
      <p:sp>
        <p:nvSpPr>
          <p:cNvPr id="9" name="Title 1"/>
          <p:cNvSpPr txBox="1">
            <a:spLocks/>
          </p:cNvSpPr>
          <p:nvPr/>
        </p:nvSpPr>
        <p:spPr>
          <a:xfrm>
            <a:off x="457200" y="2746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10" name="TextBox 9"/>
          <p:cNvSpPr txBox="1"/>
          <p:nvPr/>
        </p:nvSpPr>
        <p:spPr>
          <a:xfrm>
            <a:off x="1219200" y="5987534"/>
            <a:ext cx="6953955" cy="646331"/>
          </a:xfrm>
          <a:prstGeom prst="rect">
            <a:avLst/>
          </a:prstGeom>
          <a:noFill/>
        </p:spPr>
        <p:txBody>
          <a:bodyPr wrap="none" rtlCol="0">
            <a:spAutoFit/>
          </a:bodyPr>
          <a:lstStyle/>
          <a:p>
            <a:r>
              <a:rPr lang="en-US" dirty="0" smtClean="0"/>
              <a:t>Top version sorted by LUT count, bottom version by block RAM bit count</a:t>
            </a:r>
          </a:p>
          <a:p>
            <a:r>
              <a:rPr lang="en-US" dirty="0" smtClean="0"/>
              <a:t>This listing is only a sample of the hundreds of boards available.</a:t>
            </a:r>
          </a:p>
        </p:txBody>
      </p:sp>
      <p:sp>
        <p:nvSpPr>
          <p:cNvPr id="11" name="Date Placeholder 2"/>
          <p:cNvSpPr txBox="1">
            <a:spLocks/>
          </p:cNvSpPr>
          <p:nvPr/>
        </p:nvSpPr>
        <p:spPr>
          <a:xfrm>
            <a:off x="457200" y="63563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2A8BE4-2DB6-4399-AFAB-17596595EDF2}" type="datetime1">
              <a:rPr lang="en-US" smtClean="0"/>
              <a:pPr/>
              <a:t>1/15/2023</a:t>
            </a:fld>
            <a:endParaRPr lang="en-US"/>
          </a:p>
        </p:txBody>
      </p:sp>
      <p:sp>
        <p:nvSpPr>
          <p:cNvPr id="12" name="Slide Number Placeholder 5"/>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4915E3-0B55-498E-8533-E3BB9F551847}" type="slidenum">
              <a:rPr lang="en-US" smtClean="0"/>
              <a:pPr/>
              <a:t>22</a:t>
            </a:fld>
            <a:endParaRPr lang="en-US"/>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254" y="825768"/>
            <a:ext cx="8363492" cy="5111462"/>
          </a:xfrm>
          <a:prstGeom prst="rect">
            <a:avLst/>
          </a:prstGeom>
        </p:spPr>
      </p:pic>
    </p:spTree>
    <p:extLst>
      <p:ext uri="{BB962C8B-B14F-4D97-AF65-F5344CB8AC3E}">
        <p14:creationId xmlns:p14="http://schemas.microsoft.com/office/powerpoint/2010/main" val="395459903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fontScale="90000"/>
          </a:bodyPr>
          <a:lstStyle/>
          <a:p>
            <a:r>
              <a:rPr lang="en-US" dirty="0" smtClean="0"/>
              <a:t>mess of wires</a:t>
            </a:r>
            <a:r>
              <a:rPr lang="en-US" sz="4000" dirty="0" smtClean="0"/>
              <a:t/>
            </a:r>
            <a:br>
              <a:rPr lang="en-US" sz="4000" dirty="0" smtClean="0"/>
            </a:br>
            <a:r>
              <a:rPr lang="en-US" sz="4000" dirty="0" smtClean="0"/>
              <a:t>not cool any more</a:t>
            </a:r>
            <a:endParaRPr lang="en-US" sz="4000"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5800" y="1371600"/>
            <a:ext cx="5217348" cy="4495800"/>
          </a:xfrm>
        </p:spPr>
      </p:pic>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23</a:t>
            </a:fld>
            <a:endParaRPr lang="en-US" dirty="0"/>
          </a:p>
        </p:txBody>
      </p:sp>
      <p:sp>
        <p:nvSpPr>
          <p:cNvPr id="7" name="TextBox 6"/>
          <p:cNvSpPr txBox="1"/>
          <p:nvPr/>
        </p:nvSpPr>
        <p:spPr>
          <a:xfrm>
            <a:off x="4439649" y="6019799"/>
            <a:ext cx="3497297" cy="461665"/>
          </a:xfrm>
          <a:prstGeom prst="rect">
            <a:avLst/>
          </a:prstGeom>
          <a:noFill/>
        </p:spPr>
        <p:txBody>
          <a:bodyPr wrap="square" rtlCol="0">
            <a:spAutoFit/>
          </a:bodyPr>
          <a:lstStyle/>
          <a:p>
            <a:r>
              <a:rPr lang="en-US" sz="2400" dirty="0" smtClean="0"/>
              <a:t>From https</a:t>
            </a:r>
            <a:r>
              <a:rPr lang="en-US" sz="2400" dirty="0"/>
              <a:t>://life.ieee.org/</a:t>
            </a:r>
          </a:p>
        </p:txBody>
      </p:sp>
      <p:sp>
        <p:nvSpPr>
          <p:cNvPr id="8" name="TextBox 7"/>
          <p:cNvSpPr txBox="1"/>
          <p:nvPr/>
        </p:nvSpPr>
        <p:spPr>
          <a:xfrm>
            <a:off x="6069708" y="1447800"/>
            <a:ext cx="2506905" cy="1815882"/>
          </a:xfrm>
          <a:prstGeom prst="rect">
            <a:avLst/>
          </a:prstGeom>
          <a:noFill/>
        </p:spPr>
        <p:txBody>
          <a:bodyPr wrap="none" rtlCol="0">
            <a:spAutoFit/>
          </a:bodyPr>
          <a:lstStyle/>
          <a:p>
            <a:r>
              <a:rPr lang="en-US" sz="2800" dirty="0" smtClean="0"/>
              <a:t>In today’s world</a:t>
            </a:r>
          </a:p>
          <a:p>
            <a:r>
              <a:rPr lang="en-US" sz="2800" dirty="0" smtClean="0"/>
              <a:t>most wires are </a:t>
            </a:r>
          </a:p>
          <a:p>
            <a:r>
              <a:rPr lang="en-US" sz="2800" dirty="0" smtClean="0"/>
              <a:t>in the PCB and </a:t>
            </a:r>
          </a:p>
          <a:p>
            <a:r>
              <a:rPr lang="en-US" sz="2800" dirty="0" smtClean="0"/>
              <a:t>In the FPGA !</a:t>
            </a:r>
            <a:endParaRPr lang="en-US" sz="2800" dirty="0"/>
          </a:p>
        </p:txBody>
      </p:sp>
      <p:sp>
        <p:nvSpPr>
          <p:cNvPr id="9" name="TextBox 8"/>
          <p:cNvSpPr txBox="1"/>
          <p:nvPr/>
        </p:nvSpPr>
        <p:spPr>
          <a:xfrm>
            <a:off x="6069708" y="4038600"/>
            <a:ext cx="2730549" cy="1384995"/>
          </a:xfrm>
          <a:prstGeom prst="rect">
            <a:avLst/>
          </a:prstGeom>
          <a:noFill/>
        </p:spPr>
        <p:txBody>
          <a:bodyPr wrap="square" rtlCol="0">
            <a:spAutoFit/>
          </a:bodyPr>
          <a:lstStyle/>
          <a:p>
            <a:r>
              <a:rPr lang="en-US" sz="2800" dirty="0" smtClean="0"/>
              <a:t>OK as long as you </a:t>
            </a:r>
          </a:p>
          <a:p>
            <a:r>
              <a:rPr lang="en-US" sz="2800" dirty="0" smtClean="0"/>
              <a:t>don’t need to </a:t>
            </a:r>
          </a:p>
          <a:p>
            <a:r>
              <a:rPr lang="en-US" sz="2800" dirty="0"/>
              <a:t>m</a:t>
            </a:r>
            <a:r>
              <a:rPr lang="en-US" sz="2800" dirty="0" smtClean="0"/>
              <a:t>ove the device</a:t>
            </a:r>
            <a:endParaRPr lang="en-US" sz="2800" dirty="0"/>
          </a:p>
        </p:txBody>
      </p:sp>
    </p:spTree>
    <p:extLst>
      <p:ext uri="{BB962C8B-B14F-4D97-AF65-F5344CB8AC3E}">
        <p14:creationId xmlns:p14="http://schemas.microsoft.com/office/powerpoint/2010/main" val="7424317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RTL (Register Transfer Language)</a:t>
            </a:r>
            <a:br>
              <a:rPr lang="en-US" sz="4000" dirty="0" smtClean="0"/>
            </a:br>
            <a:r>
              <a:rPr lang="en-US" sz="2700" dirty="0"/>
              <a:t>VHDL and Verilog are “hardware description” </a:t>
            </a:r>
            <a:r>
              <a:rPr lang="en-US" sz="2700" dirty="0" smtClean="0"/>
              <a:t>languages</a:t>
            </a:r>
            <a:endParaRPr lang="en-US" sz="2700" dirty="0"/>
          </a:p>
        </p:txBody>
      </p:sp>
      <p:sp>
        <p:nvSpPr>
          <p:cNvPr id="3" name="Content Placeholder 2"/>
          <p:cNvSpPr>
            <a:spLocks noGrp="1"/>
          </p:cNvSpPr>
          <p:nvPr>
            <p:ph idx="1"/>
          </p:nvPr>
        </p:nvSpPr>
        <p:spPr/>
        <p:txBody>
          <a:bodyPr/>
          <a:lstStyle/>
          <a:p>
            <a:r>
              <a:rPr lang="en-US" dirty="0" smtClean="0"/>
              <a:t>Separates design into combinatorial (logic) and sequential (registers).</a:t>
            </a:r>
          </a:p>
          <a:p>
            <a:r>
              <a:rPr lang="en-US" dirty="0" smtClean="0"/>
              <a:t>For simple designs use a single clock</a:t>
            </a:r>
          </a:p>
          <a:p>
            <a:pPr lvl="1"/>
            <a:r>
              <a:rPr lang="en-US" dirty="0" smtClean="0"/>
              <a:t>Tang Nano 9K clock is 27 MHz</a:t>
            </a:r>
          </a:p>
          <a:p>
            <a:pPr lvl="1"/>
            <a:r>
              <a:rPr lang="en-US" dirty="0" smtClean="0"/>
              <a:t>Digital will generate slower clocks</a:t>
            </a:r>
          </a:p>
          <a:p>
            <a:pPr lvl="2"/>
            <a:r>
              <a:rPr lang="en-US" dirty="0" smtClean="0"/>
              <a:t>Right click on clock icon &amp; set frequency</a:t>
            </a:r>
          </a:p>
          <a:p>
            <a:pPr lvl="2"/>
            <a:r>
              <a:rPr lang="en-US" dirty="0" smtClean="0"/>
              <a:t>Digital thinks the clock is 100MHz</a:t>
            </a:r>
          </a:p>
          <a:p>
            <a:r>
              <a:rPr lang="en-US" dirty="0" smtClean="0"/>
              <a:t>Registers update on rising edge clock</a:t>
            </a:r>
          </a:p>
          <a:p>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24</a:t>
            </a:fld>
            <a:endParaRPr lang="en-US"/>
          </a:p>
        </p:txBody>
      </p:sp>
    </p:spTree>
    <p:extLst>
      <p:ext uri="{BB962C8B-B14F-4D97-AF65-F5344CB8AC3E}">
        <p14:creationId xmlns:p14="http://schemas.microsoft.com/office/powerpoint/2010/main" val="4029069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838200"/>
          </a:xfrm>
        </p:spPr>
        <p:txBody>
          <a:bodyPr>
            <a:normAutofit/>
          </a:bodyPr>
          <a:lstStyle/>
          <a:p>
            <a:r>
              <a:rPr lang="en-US" sz="4000" dirty="0" smtClean="0"/>
              <a:t>Side by side VHDL and Verilog</a:t>
            </a:r>
            <a:endParaRPr lang="en-US" sz="4000" dirty="0"/>
          </a:p>
        </p:txBody>
      </p:sp>
      <p:sp>
        <p:nvSpPr>
          <p:cNvPr id="3" name="Content Placeholder 2"/>
          <p:cNvSpPr>
            <a:spLocks noGrp="1"/>
          </p:cNvSpPr>
          <p:nvPr>
            <p:ph idx="1"/>
          </p:nvPr>
        </p:nvSpPr>
        <p:spPr>
          <a:xfrm>
            <a:off x="457200" y="1219200"/>
            <a:ext cx="8229600" cy="4525963"/>
          </a:xfrm>
        </p:spPr>
        <p:txBody>
          <a:bodyPr>
            <a:normAutofit fontScale="85000" lnSpcReduction="20000"/>
          </a:bodyPr>
          <a:lstStyle/>
          <a:p>
            <a:r>
              <a:rPr lang="en-US" dirty="0" smtClean="0"/>
              <a:t>Digital generates both</a:t>
            </a:r>
          </a:p>
          <a:p>
            <a:r>
              <a:rPr lang="en-US" dirty="0" err="1" smtClean="0"/>
              <a:t>RealDigital’s</a:t>
            </a:r>
            <a:r>
              <a:rPr lang="en-US" dirty="0" smtClean="0"/>
              <a:t> treatment:</a:t>
            </a:r>
          </a:p>
          <a:p>
            <a:pPr lvl="1"/>
            <a:r>
              <a:rPr lang="en-US" sz="2000" dirty="0">
                <a:hlinkClick r:id="rId3"/>
              </a:rPr>
              <a:t>https://</a:t>
            </a:r>
            <a:r>
              <a:rPr lang="en-US" sz="2000" dirty="0" smtClean="0">
                <a:hlinkClick r:id="rId3"/>
              </a:rPr>
              <a:t>www.realdigital.org/downloads/e06bddc63669cbc91ae981df18bcf3c5.pdf</a:t>
            </a:r>
            <a:endParaRPr lang="en-US" sz="2000" dirty="0" smtClean="0"/>
          </a:p>
          <a:p>
            <a:r>
              <a:rPr lang="en-US" dirty="0" smtClean="0"/>
              <a:t>Side by side System-Verilog &amp; VHDL:</a:t>
            </a:r>
          </a:p>
          <a:p>
            <a:pPr lvl="1"/>
            <a:r>
              <a:rPr lang="en-US" dirty="0" smtClean="0"/>
              <a:t>Digital Design and Computer Architecture, Harris &amp; Harris, 2</a:t>
            </a:r>
            <a:r>
              <a:rPr lang="en-US" baseline="30000" dirty="0" smtClean="0"/>
              <a:t>nd</a:t>
            </a:r>
            <a:r>
              <a:rPr lang="en-US" dirty="0" smtClean="0"/>
              <a:t> ed.  Also ARM and RISC-V editions</a:t>
            </a:r>
          </a:p>
          <a:p>
            <a:pPr lvl="1"/>
            <a:r>
              <a:rPr lang="en-US" dirty="0" smtClean="0"/>
              <a:t>Highly recommended, goes from transistors to PCs</a:t>
            </a:r>
          </a:p>
          <a:p>
            <a:r>
              <a:rPr lang="en-US" dirty="0" smtClean="0"/>
              <a:t>Side by side Verilog &amp; VHDL:</a:t>
            </a:r>
          </a:p>
          <a:p>
            <a:pPr lvl="1"/>
            <a:r>
              <a:rPr lang="en-US" dirty="0"/>
              <a:t>HDL Programming Fundamentals: VHDL and </a:t>
            </a:r>
            <a:r>
              <a:rPr lang="en-US" dirty="0" smtClean="0"/>
              <a:t>Verilog,</a:t>
            </a:r>
            <a:r>
              <a:rPr lang="en-US" dirty="0"/>
              <a:t> </a:t>
            </a:r>
            <a:r>
              <a:rPr lang="en-US" dirty="0" err="1" smtClean="0"/>
              <a:t>Nazeih</a:t>
            </a:r>
            <a:r>
              <a:rPr lang="en-US" dirty="0" smtClean="0"/>
              <a:t> </a:t>
            </a:r>
            <a:r>
              <a:rPr lang="en-US" dirty="0" err="1" smtClean="0"/>
              <a:t>Botros</a:t>
            </a:r>
            <a:r>
              <a:rPr lang="en-US" dirty="0" smtClean="0"/>
              <a:t> 2006</a:t>
            </a:r>
          </a:p>
          <a:p>
            <a:r>
              <a:rPr lang="en-US" dirty="0" smtClean="0"/>
              <a:t>Also: </a:t>
            </a:r>
            <a:r>
              <a:rPr lang="en-US" sz="2600" dirty="0">
                <a:hlinkClick r:id="rId4"/>
              </a:rPr>
              <a:t>https://</a:t>
            </a:r>
            <a:r>
              <a:rPr lang="en-US" sz="2600" dirty="0" smtClean="0">
                <a:hlinkClick r:id="rId4"/>
              </a:rPr>
              <a:t>www.fpga4student.com/2017/08/verilog-vs-vhdl-explain-by-example.html</a:t>
            </a:r>
            <a:endParaRPr lang="en-US" sz="2600" dirty="0" smtClean="0"/>
          </a:p>
          <a:p>
            <a:endParaRPr lang="en-US" dirty="0" smtClean="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25</a:t>
            </a:fld>
            <a:endParaRPr lang="en-US"/>
          </a:p>
        </p:txBody>
      </p:sp>
    </p:spTree>
    <p:extLst>
      <p:ext uri="{BB962C8B-B14F-4D97-AF65-F5344CB8AC3E}">
        <p14:creationId xmlns:p14="http://schemas.microsoft.com/office/powerpoint/2010/main" val="24781790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r>
              <a:rPr lang="en-US" sz="4000" dirty="0" smtClean="0"/>
              <a:t>What FPGA tools do</a:t>
            </a:r>
            <a:endParaRPr lang="en-US" sz="4000" dirty="0"/>
          </a:p>
        </p:txBody>
      </p:sp>
      <p:sp>
        <p:nvSpPr>
          <p:cNvPr id="3" name="Content Placeholder 2"/>
          <p:cNvSpPr>
            <a:spLocks noGrp="1"/>
          </p:cNvSpPr>
          <p:nvPr>
            <p:ph idx="1"/>
          </p:nvPr>
        </p:nvSpPr>
        <p:spPr>
          <a:xfrm>
            <a:off x="457200" y="1143000"/>
            <a:ext cx="8229600" cy="5105400"/>
          </a:xfrm>
        </p:spPr>
        <p:txBody>
          <a:bodyPr>
            <a:normAutofit fontScale="85000" lnSpcReduction="10000"/>
          </a:bodyPr>
          <a:lstStyle/>
          <a:p>
            <a:r>
              <a:rPr lang="en-US" dirty="0" smtClean="0"/>
              <a:t>Much goes on behind the scenes</a:t>
            </a:r>
          </a:p>
          <a:p>
            <a:r>
              <a:rPr lang="en-US" dirty="0" smtClean="0"/>
              <a:t>Circuit is optimized (logic simplification)</a:t>
            </a:r>
          </a:p>
          <a:p>
            <a:pPr lvl="1"/>
            <a:r>
              <a:rPr lang="en-US" dirty="0" smtClean="0"/>
              <a:t>unused stuff is pruned, if no outputs then all pruned</a:t>
            </a:r>
          </a:p>
          <a:p>
            <a:r>
              <a:rPr lang="en-US" dirty="0" smtClean="0"/>
              <a:t>Circuit is mapped into FPGA primitives</a:t>
            </a:r>
          </a:p>
          <a:p>
            <a:r>
              <a:rPr lang="en-US" dirty="0" smtClean="0"/>
              <a:t>Circuit wired up with FPGA routing resources</a:t>
            </a:r>
          </a:p>
          <a:p>
            <a:r>
              <a:rPr lang="en-US" dirty="0" smtClean="0"/>
              <a:t>Bit file generated that configures the chip</a:t>
            </a:r>
          </a:p>
          <a:p>
            <a:r>
              <a:rPr lang="en-US" dirty="0" smtClean="0"/>
              <a:t>Error checking especially missing semicolons</a:t>
            </a:r>
          </a:p>
          <a:p>
            <a:r>
              <a:rPr lang="en-US" dirty="0" smtClean="0"/>
              <a:t>Reports on timing, resources used, error messages</a:t>
            </a:r>
          </a:p>
          <a:p>
            <a:r>
              <a:rPr lang="en-US" dirty="0" smtClean="0"/>
              <a:t>A </a:t>
            </a:r>
            <a:r>
              <a:rPr lang="en-US" dirty="0"/>
              <a:t>s</a:t>
            </a:r>
            <a:r>
              <a:rPr lang="en-US" dirty="0" smtClean="0"/>
              <a:t>chematic viewer will show chip details</a:t>
            </a:r>
          </a:p>
          <a:p>
            <a:r>
              <a:rPr lang="en-US" dirty="0" smtClean="0"/>
              <a:t>Elaborated Design show’s </a:t>
            </a:r>
            <a:r>
              <a:rPr lang="en-US" dirty="0" err="1" smtClean="0"/>
              <a:t>vivado’s</a:t>
            </a:r>
            <a:r>
              <a:rPr lang="en-US" dirty="0" smtClean="0"/>
              <a:t> version of schematic</a:t>
            </a:r>
            <a:endParaRPr lang="en-US" dirty="0"/>
          </a:p>
        </p:txBody>
      </p:sp>
      <p:sp>
        <p:nvSpPr>
          <p:cNvPr id="4" name="Date Placeholder 3"/>
          <p:cNvSpPr>
            <a:spLocks noGrp="1"/>
          </p:cNvSpPr>
          <p:nvPr>
            <p:ph type="dt" sz="half" idx="10"/>
          </p:nvPr>
        </p:nvSpPr>
        <p:spPr/>
        <p:txBody>
          <a:bodyPr/>
          <a:lstStyle/>
          <a:p>
            <a:fld id="{FFBE966E-6209-4B07-83FD-C6613B9DA62B}"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26</a:t>
            </a:fld>
            <a:endParaRPr lang="en-US"/>
          </a:p>
        </p:txBody>
      </p:sp>
    </p:spTree>
    <p:extLst>
      <p:ext uri="{BB962C8B-B14F-4D97-AF65-F5344CB8AC3E}">
        <p14:creationId xmlns:p14="http://schemas.microsoft.com/office/powerpoint/2010/main" val="41907491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Autofit/>
          </a:bodyPr>
          <a:lstStyle/>
          <a:p>
            <a:r>
              <a:rPr lang="en-US" sz="4000" dirty="0" smtClean="0"/>
              <a:t>Breadboard example</a:t>
            </a:r>
            <a:endParaRPr lang="en-US" sz="4000"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27</a:t>
            </a:fld>
            <a:endParaRPr lang="en-US"/>
          </a:p>
        </p:txBody>
      </p:sp>
      <p:sp>
        <p:nvSpPr>
          <p:cNvPr id="7" name="TextBox 6"/>
          <p:cNvSpPr txBox="1"/>
          <p:nvPr/>
        </p:nvSpPr>
        <p:spPr>
          <a:xfrm>
            <a:off x="1077310" y="5181600"/>
            <a:ext cx="6860019" cy="1200329"/>
          </a:xfrm>
          <a:prstGeom prst="rect">
            <a:avLst/>
          </a:prstGeom>
          <a:noFill/>
        </p:spPr>
        <p:txBody>
          <a:bodyPr wrap="none" rtlCol="0">
            <a:spAutoFit/>
          </a:bodyPr>
          <a:lstStyle/>
          <a:p>
            <a:r>
              <a:rPr lang="en-US" dirty="0" err="1" smtClean="0"/>
              <a:t>Cmod</a:t>
            </a:r>
            <a:r>
              <a:rPr lang="en-US" dirty="0" smtClean="0"/>
              <a:t> A7-15 board from </a:t>
            </a:r>
            <a:r>
              <a:rPr lang="en-US" dirty="0" err="1" smtClean="0"/>
              <a:t>Digilent</a:t>
            </a:r>
            <a:r>
              <a:rPr lang="en-US" dirty="0" smtClean="0"/>
              <a:t>, DIP switch and TM1638 display board</a:t>
            </a:r>
          </a:p>
          <a:p>
            <a:r>
              <a:rPr lang="en-US" dirty="0" smtClean="0"/>
              <a:t>Pin 6 of DIP switch folded out and not connected</a:t>
            </a:r>
          </a:p>
          <a:p>
            <a:r>
              <a:rPr lang="en-US" dirty="0" smtClean="0"/>
              <a:t>Male-female jumper wires used to connect the display board</a:t>
            </a:r>
          </a:p>
          <a:p>
            <a:r>
              <a:rPr lang="en-US" dirty="0" smtClean="0"/>
              <a:t>Solid wire jumper connects one side of DIP switch to ground</a:t>
            </a:r>
            <a:endParaRPr lang="en-US" dirty="0"/>
          </a:p>
        </p:txBody>
      </p:sp>
      <p:pic>
        <p:nvPicPr>
          <p:cNvPr id="8" name="Content Placeholder 7"/>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57200" y="1032245"/>
            <a:ext cx="8229600" cy="4115685"/>
          </a:xfrm>
        </p:spPr>
      </p:pic>
    </p:spTree>
    <p:extLst>
      <p:ext uri="{BB962C8B-B14F-4D97-AF65-F5344CB8AC3E}">
        <p14:creationId xmlns:p14="http://schemas.microsoft.com/office/powerpoint/2010/main" val="4245037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smtClean="0"/>
              <a:t>FPGA Video Tutorials</a:t>
            </a:r>
            <a:endParaRPr lang="en-US" dirty="0"/>
          </a:p>
        </p:txBody>
      </p:sp>
      <p:sp>
        <p:nvSpPr>
          <p:cNvPr id="3" name="Content Placeholder 2"/>
          <p:cNvSpPr>
            <a:spLocks noGrp="1"/>
          </p:cNvSpPr>
          <p:nvPr>
            <p:ph idx="1"/>
          </p:nvPr>
        </p:nvSpPr>
        <p:spPr>
          <a:xfrm>
            <a:off x="533400" y="1219200"/>
            <a:ext cx="8229600" cy="4525963"/>
          </a:xfrm>
        </p:spPr>
        <p:txBody>
          <a:bodyPr>
            <a:normAutofit fontScale="85000" lnSpcReduction="10000"/>
          </a:bodyPr>
          <a:lstStyle/>
          <a:p>
            <a:r>
              <a:rPr lang="en-US" dirty="0"/>
              <a:t>There are a wealth of </a:t>
            </a:r>
            <a:r>
              <a:rPr lang="en-US" dirty="0" err="1"/>
              <a:t>youtube</a:t>
            </a:r>
            <a:r>
              <a:rPr lang="en-US" dirty="0"/>
              <a:t> videos on these subjects including whole sets of videos</a:t>
            </a:r>
          </a:p>
          <a:p>
            <a:r>
              <a:rPr lang="en-US" dirty="0" smtClean="0">
                <a:hlinkClick r:id="rId2"/>
              </a:rPr>
              <a:t>https</a:t>
            </a:r>
            <a:r>
              <a:rPr lang="en-US" dirty="0">
                <a:hlinkClick r:id="rId2"/>
              </a:rPr>
              <a:t>://nandland.com/fpga-101/</a:t>
            </a:r>
            <a:r>
              <a:rPr lang="en-US" dirty="0"/>
              <a:t>  and</a:t>
            </a:r>
          </a:p>
          <a:p>
            <a:r>
              <a:rPr lang="en-US" dirty="0">
                <a:hlinkClick r:id="rId3"/>
              </a:rPr>
              <a:t>https://</a:t>
            </a:r>
            <a:r>
              <a:rPr lang="en-US" dirty="0" smtClean="0">
                <a:hlinkClick r:id="rId3"/>
              </a:rPr>
              <a:t>www.youtube.com/watch?v=CfmlsDW3Z4c</a:t>
            </a:r>
            <a:endParaRPr lang="en-US" dirty="0"/>
          </a:p>
          <a:p>
            <a:r>
              <a:rPr lang="en-US" dirty="0" smtClean="0">
                <a:hlinkClick r:id="rId4"/>
              </a:rPr>
              <a:t>https</a:t>
            </a:r>
            <a:r>
              <a:rPr lang="en-US" dirty="0">
                <a:hlinkClick r:id="rId4"/>
              </a:rPr>
              <a:t>://www.youtube.com/watch?v=OUNrGLgx9h4</a:t>
            </a:r>
            <a:r>
              <a:rPr lang="en-US" dirty="0"/>
              <a:t> </a:t>
            </a:r>
          </a:p>
          <a:p>
            <a:pPr lvl="1"/>
            <a:r>
              <a:rPr lang="en-US" dirty="0" smtClean="0"/>
              <a:t>Recommended</a:t>
            </a:r>
            <a:endParaRPr lang="en-US" dirty="0"/>
          </a:p>
          <a:p>
            <a:r>
              <a:rPr lang="en-US" dirty="0" smtClean="0"/>
              <a:t>My </a:t>
            </a:r>
            <a:r>
              <a:rPr lang="en-US" dirty="0"/>
              <a:t>favorite FPGA video </a:t>
            </a:r>
            <a:r>
              <a:rPr lang="en-US" dirty="0" smtClean="0"/>
              <a:t>series:</a:t>
            </a:r>
            <a:r>
              <a:rPr lang="en-US" dirty="0"/>
              <a:t> </a:t>
            </a:r>
          </a:p>
          <a:p>
            <a:pPr lvl="1"/>
            <a:r>
              <a:rPr lang="en-US" dirty="0">
                <a:hlinkClick r:id="rId5"/>
              </a:rPr>
              <a:t>https://www.youtube.com/@</a:t>
            </a:r>
            <a:r>
              <a:rPr lang="en-US" dirty="0" smtClean="0">
                <a:hlinkClick r:id="rId5"/>
              </a:rPr>
              <a:t>SimplyEmbedded/videos</a:t>
            </a:r>
            <a:endParaRPr lang="en-US" dirty="0"/>
          </a:p>
          <a:p>
            <a:pPr lvl="1"/>
            <a:r>
              <a:rPr lang="en-US" dirty="0">
                <a:hlinkClick r:id="rId6"/>
              </a:rPr>
              <a:t>https://www.youtube.com/@SimplyEmbedded/playlists</a:t>
            </a:r>
            <a:endParaRPr lang="en-US" dirty="0"/>
          </a:p>
          <a:p>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3</a:t>
            </a:fld>
            <a:endParaRPr lang="en-US"/>
          </a:p>
        </p:txBody>
      </p:sp>
    </p:spTree>
    <p:extLst>
      <p:ext uri="{BB962C8B-B14F-4D97-AF65-F5344CB8AC3E}">
        <p14:creationId xmlns:p14="http://schemas.microsoft.com/office/powerpoint/2010/main" val="3100405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4</a:t>
            </a:fld>
            <a:endParaRPr lang="en-US"/>
          </a:p>
        </p:txBody>
      </p:sp>
      <p:sp>
        <p:nvSpPr>
          <p:cNvPr id="6" name="Title 1"/>
          <p:cNvSpPr txBox="1">
            <a:spLocks/>
          </p:cNvSpPr>
          <p:nvPr/>
        </p:nvSpPr>
        <p:spPr>
          <a:xfrm>
            <a:off x="381000" y="418571"/>
            <a:ext cx="8229600" cy="648229"/>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t>My view of binary</a:t>
            </a:r>
            <a:endParaRPr lang="en-US" sz="4000" dirty="0"/>
          </a:p>
        </p:txBody>
      </p:sp>
      <p:sp>
        <p:nvSpPr>
          <p:cNvPr id="7" name="Content Placeholder 2"/>
          <p:cNvSpPr txBox="1">
            <a:spLocks/>
          </p:cNvSpPr>
          <p:nvPr/>
        </p:nvSpPr>
        <p:spPr>
          <a:xfrm>
            <a:off x="609600" y="1143000"/>
            <a:ext cx="8229600" cy="4885267"/>
          </a:xfrm>
          <a:prstGeom prst="rect">
            <a:avLst/>
          </a:prstGeom>
        </p:spPr>
        <p:txBody>
          <a:bodyPr vert="horz" lIns="91440" tIns="45720" rIns="91440" bIns="45720" rtlCol="0">
            <a:normAutofit fontScale="625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4300" dirty="0" smtClean="0"/>
              <a:t>Zero and ones: One names a single such signal or a group of such signals (subscripted by bit number)</a:t>
            </a:r>
          </a:p>
          <a:p>
            <a:r>
              <a:rPr lang="en-US" sz="4300" dirty="0" smtClean="0"/>
              <a:t>A binary number is a polynomial:</a:t>
            </a:r>
          </a:p>
          <a:p>
            <a:pPr marL="457200" lvl="1" indent="0">
              <a:buFont typeface="Arial" panose="020B0604020202020204" pitchFamily="34" charset="0"/>
              <a:buNone/>
            </a:pPr>
            <a:r>
              <a:rPr lang="en-US" sz="3800" dirty="0" smtClean="0"/>
              <a:t>A[n-1]x</a:t>
            </a:r>
            <a:r>
              <a:rPr lang="en-US" sz="3800" baseline="30000" dirty="0" smtClean="0"/>
              <a:t>n-1 </a:t>
            </a:r>
            <a:r>
              <a:rPr lang="en-US" sz="3800" dirty="0" smtClean="0"/>
              <a:t>+ A[n-2]x</a:t>
            </a:r>
            <a:r>
              <a:rPr lang="en-US" sz="3800" baseline="30000" dirty="0" smtClean="0"/>
              <a:t>n-2 </a:t>
            </a:r>
            <a:r>
              <a:rPr lang="en-US" sz="3800" dirty="0" smtClean="0"/>
              <a:t>+ … A[1]x</a:t>
            </a:r>
            <a:r>
              <a:rPr lang="en-US" sz="3800" baseline="30000" dirty="0" smtClean="0"/>
              <a:t>1</a:t>
            </a:r>
            <a:r>
              <a:rPr lang="en-US" sz="3800" dirty="0" smtClean="0"/>
              <a:t> + A[0]x</a:t>
            </a:r>
            <a:r>
              <a:rPr lang="en-US" sz="3800" baseline="30000" dirty="0" smtClean="0"/>
              <a:t>0</a:t>
            </a:r>
          </a:p>
          <a:p>
            <a:pPr marL="457200" lvl="1" indent="0">
              <a:buFont typeface="Arial" panose="020B0604020202020204" pitchFamily="34" charset="0"/>
              <a:buNone/>
            </a:pPr>
            <a:r>
              <a:rPr lang="en-US" sz="3800" dirty="0" smtClean="0"/>
              <a:t>Where X = 2, and A[n] are 0 or 1 bits from the number.  If A[n-1] is 0/-1 then it is 2’s complement and negative if A[n-1] is -1.</a:t>
            </a:r>
          </a:p>
          <a:p>
            <a:pPr marL="457200" lvl="1" indent="0">
              <a:buFont typeface="Arial" panose="020B0604020202020204" pitchFamily="34" charset="0"/>
              <a:buNone/>
            </a:pPr>
            <a:r>
              <a:rPr lang="en-US" sz="3800" dirty="0" smtClean="0"/>
              <a:t>It is typical for the bit numbers to run from N-1 to 0 where N is the number of bits.</a:t>
            </a:r>
          </a:p>
          <a:p>
            <a:pPr marL="457200" lvl="1" indent="0">
              <a:buFont typeface="Arial" panose="020B0604020202020204" pitchFamily="34" charset="0"/>
              <a:buNone/>
            </a:pPr>
            <a:r>
              <a:rPr lang="en-US" sz="3800" dirty="0" smtClean="0"/>
              <a:t>Adding or subtracting 2’s complement wraps around in a circle where the most positive and most negative numbers are adjacent (any carry or borrow beyond x</a:t>
            </a:r>
            <a:r>
              <a:rPr lang="en-US" sz="3800" baseline="30000" dirty="0" smtClean="0"/>
              <a:t>n-1</a:t>
            </a:r>
            <a:r>
              <a:rPr lang="en-US" sz="3800" dirty="0" smtClean="0"/>
              <a:t> is discarded).</a:t>
            </a:r>
          </a:p>
          <a:p>
            <a:r>
              <a:rPr lang="en-US" sz="3800" dirty="0"/>
              <a:t>Windows calculator </a:t>
            </a:r>
            <a:r>
              <a:rPr lang="en-US" sz="3800" dirty="0" smtClean="0"/>
              <a:t>has binary </a:t>
            </a:r>
            <a:r>
              <a:rPr lang="en-US" sz="3800" dirty="0"/>
              <a:t>features: </a:t>
            </a:r>
            <a:r>
              <a:rPr lang="en-US" dirty="0">
                <a:hlinkClick r:id="rId3"/>
              </a:rPr>
              <a:t>https://</a:t>
            </a:r>
            <a:r>
              <a:rPr lang="en-US" dirty="0" smtClean="0">
                <a:hlinkClick r:id="rId3"/>
              </a:rPr>
              <a:t>www.youtube.com/watch?v=PK5WQqN3_44</a:t>
            </a:r>
            <a:endParaRPr lang="en-US" dirty="0"/>
          </a:p>
        </p:txBody>
      </p:sp>
      <p:sp>
        <p:nvSpPr>
          <p:cNvPr id="8" name="Date Placeholder 3"/>
          <p:cNvSpPr txBox="1">
            <a:spLocks/>
          </p:cNvSpPr>
          <p:nvPr/>
        </p:nvSpPr>
        <p:spPr>
          <a:xfrm>
            <a:off x="609600" y="65087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9" name="Slide Number Placeholder 4"/>
          <p:cNvSpPr txBox="1">
            <a:spLocks/>
          </p:cNvSpPr>
          <p:nvPr/>
        </p:nvSpPr>
        <p:spPr>
          <a:xfrm>
            <a:off x="6705600" y="65087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25736776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153400" cy="990600"/>
          </a:xfrm>
        </p:spPr>
        <p:txBody>
          <a:bodyPr>
            <a:normAutofit/>
          </a:bodyPr>
          <a:lstStyle/>
          <a:p>
            <a:r>
              <a:rPr lang="en-US" sz="4000" dirty="0" smtClean="0"/>
              <a:t>The $20 FPGA Kit </a:t>
            </a:r>
            <a:r>
              <a:rPr lang="en-US" sz="4000" dirty="0"/>
              <a:t>agenda</a:t>
            </a:r>
          </a:p>
        </p:txBody>
      </p:sp>
      <p:sp>
        <p:nvSpPr>
          <p:cNvPr id="3" name="Content Placeholder 2"/>
          <p:cNvSpPr>
            <a:spLocks noGrp="1"/>
          </p:cNvSpPr>
          <p:nvPr>
            <p:ph idx="1"/>
          </p:nvPr>
        </p:nvSpPr>
        <p:spPr>
          <a:xfrm>
            <a:off x="457200" y="1219200"/>
            <a:ext cx="8229600" cy="4525963"/>
          </a:xfrm>
        </p:spPr>
        <p:txBody>
          <a:bodyPr/>
          <a:lstStyle/>
          <a:p>
            <a:r>
              <a:rPr lang="en-US" dirty="0" smtClean="0"/>
              <a:t>To make the FPGA experience available to all</a:t>
            </a:r>
          </a:p>
          <a:p>
            <a:r>
              <a:rPr lang="en-US" dirty="0" smtClean="0"/>
              <a:t>Very few FPGA boards for under $20</a:t>
            </a:r>
          </a:p>
          <a:p>
            <a:r>
              <a:rPr lang="en-US" dirty="0" smtClean="0"/>
              <a:t>The Tang 9K Nano board has:</a:t>
            </a:r>
          </a:p>
          <a:p>
            <a:pPr lvl="1"/>
            <a:r>
              <a:rPr lang="en-US" dirty="0" smtClean="0"/>
              <a:t>8,640 LUTs</a:t>
            </a:r>
          </a:p>
          <a:p>
            <a:pPr lvl="1"/>
            <a:r>
              <a:rPr lang="en-US" dirty="0" smtClean="0"/>
              <a:t>HDMI connector</a:t>
            </a:r>
          </a:p>
          <a:p>
            <a:pPr lvl="1"/>
            <a:r>
              <a:rPr lang="en-US" dirty="0" smtClean="0"/>
              <a:t>SD card slot</a:t>
            </a:r>
          </a:p>
          <a:p>
            <a:pPr lvl="1"/>
            <a:r>
              <a:rPr lang="en-US" dirty="0" smtClean="0"/>
              <a:t>8MB DRAM</a:t>
            </a:r>
          </a:p>
          <a:p>
            <a:pPr lvl="1"/>
            <a:r>
              <a:rPr lang="en-US" dirty="0" smtClean="0"/>
              <a:t>$15 price tag</a:t>
            </a: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5</a:t>
            </a:fld>
            <a:endParaRPr lang="en-US"/>
          </a:p>
        </p:txBody>
      </p:sp>
    </p:spTree>
    <p:extLst>
      <p:ext uri="{BB962C8B-B14F-4D97-AF65-F5344CB8AC3E}">
        <p14:creationId xmlns:p14="http://schemas.microsoft.com/office/powerpoint/2010/main" val="3595129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90600"/>
          </a:xfrm>
        </p:spPr>
        <p:txBody>
          <a:bodyPr>
            <a:normAutofit/>
          </a:bodyPr>
          <a:lstStyle/>
          <a:p>
            <a:r>
              <a:rPr lang="en-US" sz="4000" dirty="0" smtClean="0"/>
              <a:t>The $20 FPGA Kit </a:t>
            </a:r>
            <a:r>
              <a:rPr lang="en-US" sz="4000" dirty="0"/>
              <a:t>agenda</a:t>
            </a:r>
          </a:p>
        </p:txBody>
      </p:sp>
      <p:sp>
        <p:nvSpPr>
          <p:cNvPr id="3" name="Content Placeholder 2"/>
          <p:cNvSpPr>
            <a:spLocks noGrp="1"/>
          </p:cNvSpPr>
          <p:nvPr>
            <p:ph idx="1"/>
          </p:nvPr>
        </p:nvSpPr>
        <p:spPr>
          <a:xfrm>
            <a:off x="457200" y="1143000"/>
            <a:ext cx="8229600" cy="4876800"/>
          </a:xfrm>
        </p:spPr>
        <p:txBody>
          <a:bodyPr>
            <a:normAutofit fontScale="92500" lnSpcReduction="10000"/>
          </a:bodyPr>
          <a:lstStyle/>
          <a:p>
            <a:r>
              <a:rPr lang="en-US" dirty="0" smtClean="0"/>
              <a:t>The Tang 9K FPGA board does not have:</a:t>
            </a:r>
          </a:p>
          <a:p>
            <a:pPr lvl="1"/>
            <a:r>
              <a:rPr lang="en-US" dirty="0" smtClean="0"/>
              <a:t>7-segment digits</a:t>
            </a:r>
          </a:p>
          <a:p>
            <a:pPr lvl="1"/>
            <a:r>
              <a:rPr lang="en-US" dirty="0" smtClean="0"/>
              <a:t>Only two push buttons</a:t>
            </a:r>
          </a:p>
          <a:p>
            <a:pPr lvl="1"/>
            <a:r>
              <a:rPr lang="en-US" dirty="0" smtClean="0"/>
              <a:t>No slide switches</a:t>
            </a:r>
          </a:p>
          <a:p>
            <a:r>
              <a:rPr lang="en-US" dirty="0" smtClean="0"/>
              <a:t>Use add-on components:</a:t>
            </a:r>
          </a:p>
          <a:p>
            <a:pPr lvl="1"/>
            <a:r>
              <a:rPr lang="en-US" dirty="0" smtClean="0"/>
              <a:t>Display board			$2.90</a:t>
            </a:r>
          </a:p>
          <a:p>
            <a:pPr lvl="1"/>
            <a:r>
              <a:rPr lang="en-US" dirty="0" smtClean="0"/>
              <a:t>DIP switch			$0.88</a:t>
            </a:r>
          </a:p>
          <a:p>
            <a:pPr lvl="1"/>
            <a:r>
              <a:rPr lang="en-US" dirty="0" smtClean="0"/>
              <a:t>Solderless breadboard	$6.69 for </a:t>
            </a:r>
            <a:r>
              <a:rPr lang="en-US" dirty="0"/>
              <a:t>4</a:t>
            </a:r>
            <a:endParaRPr lang="en-US" dirty="0" smtClean="0"/>
          </a:p>
          <a:p>
            <a:pPr lvl="1"/>
            <a:r>
              <a:rPr lang="en-US" dirty="0" smtClean="0"/>
              <a:t>Male-female jumper wires	$1.95 for 40</a:t>
            </a:r>
          </a:p>
          <a:p>
            <a:r>
              <a:rPr lang="en-US" dirty="0" smtClean="0"/>
              <a:t>See the *.</a:t>
            </a:r>
            <a:r>
              <a:rPr lang="en-US" dirty="0" err="1" smtClean="0"/>
              <a:t>xlsx</a:t>
            </a:r>
            <a:r>
              <a:rPr lang="en-US" dirty="0" smtClean="0"/>
              <a:t> or PDF for part BOM web links</a:t>
            </a:r>
          </a:p>
          <a:p>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6</a:t>
            </a:fld>
            <a:endParaRPr lang="en-US"/>
          </a:p>
        </p:txBody>
      </p:sp>
    </p:spTree>
    <p:extLst>
      <p:ext uri="{BB962C8B-B14F-4D97-AF65-F5344CB8AC3E}">
        <p14:creationId xmlns:p14="http://schemas.microsoft.com/office/powerpoint/2010/main" val="4030808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90600"/>
          </a:xfrm>
        </p:spPr>
        <p:txBody>
          <a:bodyPr>
            <a:normAutofit/>
          </a:bodyPr>
          <a:lstStyle/>
          <a:p>
            <a:r>
              <a:rPr lang="en-US" sz="4000" dirty="0" smtClean="0"/>
              <a:t>The $20 FPGA Kit </a:t>
            </a:r>
            <a:r>
              <a:rPr lang="en-US" sz="4000" dirty="0"/>
              <a:t>agenda</a:t>
            </a:r>
          </a:p>
        </p:txBody>
      </p:sp>
      <p:sp>
        <p:nvSpPr>
          <p:cNvPr id="3" name="Content Placeholder 2"/>
          <p:cNvSpPr>
            <a:spLocks noGrp="1"/>
          </p:cNvSpPr>
          <p:nvPr>
            <p:ph idx="1"/>
          </p:nvPr>
        </p:nvSpPr>
        <p:spPr>
          <a:xfrm>
            <a:off x="457200" y="1066800"/>
            <a:ext cx="8229600" cy="4876800"/>
          </a:xfrm>
        </p:spPr>
        <p:txBody>
          <a:bodyPr>
            <a:normAutofit fontScale="92500" lnSpcReduction="20000"/>
          </a:bodyPr>
          <a:lstStyle/>
          <a:p>
            <a:r>
              <a:rPr lang="en-US" dirty="0" smtClean="0"/>
              <a:t>Supplement the Tang 9K Nano FPGA board:</a:t>
            </a:r>
          </a:p>
          <a:p>
            <a:pPr lvl="1"/>
            <a:r>
              <a:rPr lang="en-US" dirty="0" smtClean="0"/>
              <a:t>Display board:			$2.90</a:t>
            </a:r>
          </a:p>
          <a:p>
            <a:pPr lvl="1"/>
            <a:r>
              <a:rPr lang="en-US" dirty="0" smtClean="0"/>
              <a:t>12 position DIP switch	$1.06 for one</a:t>
            </a:r>
          </a:p>
          <a:p>
            <a:pPr lvl="1"/>
            <a:r>
              <a:rPr lang="en-US" dirty="0" smtClean="0"/>
              <a:t>Solderless bread board	$6.69 for four</a:t>
            </a:r>
          </a:p>
          <a:p>
            <a:r>
              <a:rPr lang="en-US" dirty="0" smtClean="0"/>
              <a:t>Will require some user wiring</a:t>
            </a:r>
          </a:p>
          <a:p>
            <a:pPr lvl="1"/>
            <a:r>
              <a:rPr lang="en-US" dirty="0"/>
              <a:t>I</a:t>
            </a:r>
            <a:r>
              <a:rPr lang="en-US" dirty="0" smtClean="0"/>
              <a:t>nsulated 22 gauge jumper wire</a:t>
            </a:r>
          </a:p>
          <a:p>
            <a:pPr lvl="1"/>
            <a:r>
              <a:rPr lang="en-US" dirty="0" smtClean="0"/>
              <a:t>Five or more male-female jumper wires</a:t>
            </a:r>
          </a:p>
          <a:p>
            <a:pPr lvl="1"/>
            <a:r>
              <a:rPr lang="en-US" dirty="0"/>
              <a:t> </a:t>
            </a:r>
            <a:r>
              <a:rPr lang="en-US" dirty="0" smtClean="0"/>
              <a:t>or replacing display board pins with jumper wires</a:t>
            </a:r>
          </a:p>
          <a:p>
            <a:pPr lvl="1"/>
            <a:r>
              <a:rPr lang="en-US" dirty="0" smtClean="0"/>
              <a:t>Pins on Tang FPGA board require soldering</a:t>
            </a:r>
          </a:p>
          <a:p>
            <a:r>
              <a:rPr lang="en-US" dirty="0" smtClean="0"/>
              <a:t>And learning the Nano board software tools</a:t>
            </a:r>
          </a:p>
          <a:p>
            <a:pPr lvl="1"/>
            <a:r>
              <a:rPr lang="en-US" dirty="0" smtClean="0"/>
              <a:t>VHDL, Verilog and constraint files supported.</a:t>
            </a:r>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7</a:t>
            </a:fld>
            <a:endParaRPr lang="en-US"/>
          </a:p>
        </p:txBody>
      </p:sp>
    </p:spTree>
    <p:extLst>
      <p:ext uri="{BB962C8B-B14F-4D97-AF65-F5344CB8AC3E}">
        <p14:creationId xmlns:p14="http://schemas.microsoft.com/office/powerpoint/2010/main" val="3315697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153400" cy="914400"/>
          </a:xfrm>
        </p:spPr>
        <p:txBody>
          <a:bodyPr>
            <a:normAutofit fontScale="90000"/>
          </a:bodyPr>
          <a:lstStyle/>
          <a:p>
            <a:r>
              <a:rPr lang="en-US" sz="4000" dirty="0"/>
              <a:t>Display board</a:t>
            </a:r>
            <a:br>
              <a:rPr lang="en-US" sz="4000" dirty="0"/>
            </a:br>
            <a:r>
              <a:rPr lang="en-US" sz="3100" dirty="0" smtClean="0"/>
              <a:t>tm1638-7-segment-display-keypad-led-module</a:t>
            </a:r>
            <a:endParaRPr lang="en-US" sz="3100" dirty="0"/>
          </a:p>
        </p:txBody>
      </p:sp>
      <p:pic>
        <p:nvPicPr>
          <p:cNvPr id="6" name="Content Placeholder 5" descr="TM1638 7-Segment Display &amp; Keypad+LED Module – HandsOn Tech - Google Chrome"/>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43200" y="1143000"/>
            <a:ext cx="5174070" cy="5486400"/>
          </a:xfrm>
        </p:spPr>
      </p:pic>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8</a:t>
            </a:fld>
            <a:endParaRPr lang="en-US"/>
          </a:p>
        </p:txBody>
      </p:sp>
      <p:sp>
        <p:nvSpPr>
          <p:cNvPr id="7" name="TextBox 6"/>
          <p:cNvSpPr txBox="1"/>
          <p:nvPr/>
        </p:nvSpPr>
        <p:spPr>
          <a:xfrm>
            <a:off x="457201" y="2667000"/>
            <a:ext cx="2057400" cy="1938992"/>
          </a:xfrm>
          <a:prstGeom prst="rect">
            <a:avLst/>
          </a:prstGeom>
          <a:noFill/>
        </p:spPr>
        <p:txBody>
          <a:bodyPr wrap="square" rtlCol="0">
            <a:spAutoFit/>
          </a:bodyPr>
          <a:lstStyle/>
          <a:p>
            <a:r>
              <a:rPr lang="en-US" sz="2400" dirty="0" smtClean="0"/>
              <a:t>Provides:</a:t>
            </a:r>
          </a:p>
          <a:p>
            <a:r>
              <a:rPr lang="en-US" sz="2400" dirty="0" smtClean="0"/>
              <a:t>8 7-seg digits</a:t>
            </a:r>
          </a:p>
          <a:p>
            <a:r>
              <a:rPr lang="en-US" sz="2400" dirty="0" smtClean="0"/>
              <a:t>8 discrete LEDs</a:t>
            </a:r>
          </a:p>
          <a:p>
            <a:r>
              <a:rPr lang="en-US" sz="2400" dirty="0" smtClean="0"/>
              <a:t>8 push buttons</a:t>
            </a:r>
          </a:p>
          <a:p>
            <a:r>
              <a:rPr lang="en-US" sz="2400" dirty="0"/>
              <a:t> </a:t>
            </a:r>
            <a:r>
              <a:rPr lang="en-US" sz="2400" dirty="0" smtClean="0"/>
              <a:t>for $2.90</a:t>
            </a:r>
            <a:endParaRPr lang="en-US" sz="2400" dirty="0"/>
          </a:p>
        </p:txBody>
      </p:sp>
    </p:spTree>
    <p:extLst>
      <p:ext uri="{BB962C8B-B14F-4D97-AF65-F5344CB8AC3E}">
        <p14:creationId xmlns:p14="http://schemas.microsoft.com/office/powerpoint/2010/main" val="1054049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762000"/>
          </a:xfrm>
        </p:spPr>
        <p:txBody>
          <a:bodyPr>
            <a:normAutofit/>
          </a:bodyPr>
          <a:lstStyle/>
          <a:p>
            <a:r>
              <a:rPr lang="en-US" sz="4000" dirty="0" smtClean="0"/>
              <a:t>DIP Switch</a:t>
            </a:r>
            <a:endParaRPr lang="en-US" sz="4000" dirty="0"/>
          </a:p>
        </p:txBody>
      </p:sp>
      <p:sp>
        <p:nvSpPr>
          <p:cNvPr id="4" name="Date Placeholder 3"/>
          <p:cNvSpPr>
            <a:spLocks noGrp="1"/>
          </p:cNvSpPr>
          <p:nvPr>
            <p:ph type="dt" sz="half" idx="10"/>
          </p:nvPr>
        </p:nvSpPr>
        <p:spPr/>
        <p:txBody>
          <a:bodyPr/>
          <a:lstStyle/>
          <a:p>
            <a:fld id="{14EB9A91-D727-4CED-A180-175D6B002F12}" type="datetime1">
              <a:rPr lang="en-US" smtClean="0"/>
              <a:t>1/15/2023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9</a:t>
            </a:fld>
            <a:endParaRPr lang="en-US"/>
          </a:p>
        </p:txBody>
      </p:sp>
      <p:sp>
        <p:nvSpPr>
          <p:cNvPr id="8" name="TextBox 7"/>
          <p:cNvSpPr txBox="1"/>
          <p:nvPr/>
        </p:nvSpPr>
        <p:spPr>
          <a:xfrm>
            <a:off x="615043" y="3956923"/>
            <a:ext cx="1899557" cy="1938992"/>
          </a:xfrm>
          <a:prstGeom prst="rect">
            <a:avLst/>
          </a:prstGeom>
          <a:noFill/>
        </p:spPr>
        <p:txBody>
          <a:bodyPr wrap="square" rtlCol="0">
            <a:spAutoFit/>
          </a:bodyPr>
          <a:lstStyle/>
          <a:p>
            <a:r>
              <a:rPr lang="en-US" sz="2400" dirty="0" smtClean="0"/>
              <a:t>For use on breadboard will need to fold out every 6</a:t>
            </a:r>
            <a:r>
              <a:rPr lang="en-US" sz="2000" dirty="0" smtClean="0"/>
              <a:t>th</a:t>
            </a:r>
            <a:r>
              <a:rPr lang="en-US" sz="2400" dirty="0" smtClean="0"/>
              <a:t> pin. </a:t>
            </a:r>
            <a:endParaRPr lang="en-US" sz="2400" dirty="0"/>
          </a:p>
        </p:txBody>
      </p:sp>
      <p:pic>
        <p:nvPicPr>
          <p:cNvPr id="6" name="Content Placeholder 5" descr="210-12MS CTS Electrocomponents | Switches | DigiKey - Google Chrome"/>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67000" y="990600"/>
            <a:ext cx="6019800" cy="5453231"/>
          </a:xfrm>
        </p:spPr>
      </p:pic>
      <p:sp>
        <p:nvSpPr>
          <p:cNvPr id="9" name="TextBox 8"/>
          <p:cNvSpPr txBox="1"/>
          <p:nvPr/>
        </p:nvSpPr>
        <p:spPr>
          <a:xfrm>
            <a:off x="696687" y="1371600"/>
            <a:ext cx="1817913" cy="2215991"/>
          </a:xfrm>
          <a:prstGeom prst="rect">
            <a:avLst/>
          </a:prstGeom>
          <a:noFill/>
        </p:spPr>
        <p:txBody>
          <a:bodyPr wrap="square" rtlCol="0">
            <a:spAutoFit/>
          </a:bodyPr>
          <a:lstStyle/>
          <a:p>
            <a:r>
              <a:rPr lang="en-US" sz="2400" dirty="0"/>
              <a:t>Twelve position DIP switch gives best cost</a:t>
            </a:r>
            <a:r>
              <a:rPr lang="en-US" sz="2400" dirty="0" smtClean="0"/>
              <a:t>/ benefit </a:t>
            </a:r>
            <a:r>
              <a:rPr lang="en-US" sz="2400" dirty="0"/>
              <a:t>ratio.</a:t>
            </a:r>
          </a:p>
          <a:p>
            <a:endParaRPr lang="en-US" dirty="0"/>
          </a:p>
        </p:txBody>
      </p:sp>
    </p:spTree>
    <p:extLst>
      <p:ext uri="{BB962C8B-B14F-4D97-AF65-F5344CB8AC3E}">
        <p14:creationId xmlns:p14="http://schemas.microsoft.com/office/powerpoint/2010/main" val="4015445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10494</TotalTime>
  <Words>2236</Words>
  <Application>Microsoft Office PowerPoint</Application>
  <PresentationFormat>On-screen Show (4:3)</PresentationFormat>
  <Paragraphs>339</Paragraphs>
  <Slides>27</Slides>
  <Notes>25</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A $20 FPGA kit Boot Camp for Digital Systems Education</vt:lpstr>
      <vt:lpstr>Preliminaries</vt:lpstr>
      <vt:lpstr>FPGA Video Tutorials</vt:lpstr>
      <vt:lpstr>PowerPoint Presentation</vt:lpstr>
      <vt:lpstr>The $20 FPGA Kit agenda</vt:lpstr>
      <vt:lpstr>The $20 FPGA Kit agenda</vt:lpstr>
      <vt:lpstr>The $20 FPGA Kit agenda</vt:lpstr>
      <vt:lpstr>Display board tm1638-7-segment-display-keypad-led-module</vt:lpstr>
      <vt:lpstr>DIP Switch</vt:lpstr>
      <vt:lpstr>Solderless Breadboard</vt:lpstr>
      <vt:lpstr>PowerPoint Presentation</vt:lpstr>
      <vt:lpstr>Kit Picture</vt:lpstr>
      <vt:lpstr>RTL for driving display</vt:lpstr>
      <vt:lpstr>What is missing</vt:lpstr>
      <vt:lpstr>LUTs</vt:lpstr>
      <vt:lpstr>Block RAM tutorial</vt:lpstr>
      <vt:lpstr>Educational programs</vt:lpstr>
      <vt:lpstr>FPGA References</vt:lpstr>
      <vt:lpstr>In conclusion</vt:lpstr>
      <vt:lpstr>“Digital” logic simulator</vt:lpstr>
      <vt:lpstr>Interactive digital simulation</vt:lpstr>
      <vt:lpstr> </vt:lpstr>
      <vt:lpstr>mess of wires not cool any more</vt:lpstr>
      <vt:lpstr>RTL (Register Transfer Language) VHDL and Verilog are “hardware description” languages</vt:lpstr>
      <vt:lpstr>Side by side VHDL and Verilog</vt:lpstr>
      <vt:lpstr>What FPGA tools do</vt:lpstr>
      <vt:lpstr>Breadboard example</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 Grande Tour of FPGA Land</dc:title>
  <dc:creator>jimbrake</dc:creator>
  <cp:lastModifiedBy>James Brakefield</cp:lastModifiedBy>
  <cp:revision>824</cp:revision>
  <cp:lastPrinted>2022-06-11T03:12:14Z</cp:lastPrinted>
  <dcterms:created xsi:type="dcterms:W3CDTF">2015-03-15T00:52:45Z</dcterms:created>
  <dcterms:modified xsi:type="dcterms:W3CDTF">2023-01-16T05:22:42Z</dcterms:modified>
</cp:coreProperties>
</file>